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289" r:id="rId5"/>
    <p:sldId id="290" r:id="rId6"/>
    <p:sldId id="291" r:id="rId7"/>
    <p:sldId id="292" r:id="rId8"/>
    <p:sldId id="293" r:id="rId9"/>
    <p:sldId id="294" r:id="rId10"/>
    <p:sldId id="295" r:id="rId11"/>
    <p:sldId id="296" r:id="rId12"/>
    <p:sldId id="297" r:id="rId13"/>
    <p:sldId id="321"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22" r:id="rId30"/>
    <p:sldId id="323" r:id="rId31"/>
    <p:sldId id="314" r:id="rId32"/>
    <p:sldId id="315" r:id="rId33"/>
    <p:sldId id="316" r:id="rId34"/>
    <p:sldId id="317" r:id="rId35"/>
    <p:sldId id="318" r:id="rId36"/>
    <p:sldId id="319" r:id="rId37"/>
    <p:sldId id="3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289D98-B733-4A2D-BD74-FECE36C33F42}" v="25" dt="2023-09-07T12:12:03.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ire Sundire" userId="S::sundire.d@belgiumcampus.ac.za::dcc4c647-515e-41c4-9f81-5914807259d6" providerId="AD" clId="Web-{75289D98-B733-4A2D-BD74-FECE36C33F42}"/>
    <pc:docChg chg="modSld">
      <pc:chgData name="Desire Sundire" userId="S::sundire.d@belgiumcampus.ac.za::dcc4c647-515e-41c4-9f81-5914807259d6" providerId="AD" clId="Web-{75289D98-B733-4A2D-BD74-FECE36C33F42}" dt="2023-09-07T12:12:03.876" v="24" actId="20577"/>
      <pc:docMkLst>
        <pc:docMk/>
      </pc:docMkLst>
      <pc:sldChg chg="modSp">
        <pc:chgData name="Desire Sundire" userId="S::sundire.d@belgiumcampus.ac.za::dcc4c647-515e-41c4-9f81-5914807259d6" providerId="AD" clId="Web-{75289D98-B733-4A2D-BD74-FECE36C33F42}" dt="2023-09-07T12:12:03.876" v="24" actId="20577"/>
        <pc:sldMkLst>
          <pc:docMk/>
          <pc:sldMk cId="4265152425" sldId="289"/>
        </pc:sldMkLst>
        <pc:spChg chg="mod">
          <ac:chgData name="Desire Sundire" userId="S::sundire.d@belgiumcampus.ac.za::dcc4c647-515e-41c4-9f81-5914807259d6" providerId="AD" clId="Web-{75289D98-B733-4A2D-BD74-FECE36C33F42}" dt="2023-09-07T12:12:03.876" v="24" actId="20577"/>
          <ac:spMkLst>
            <pc:docMk/>
            <pc:sldMk cId="4265152425" sldId="28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D01C-1BD0-44FC-85D8-8ECD15B6C44E}" type="datetimeFigureOut">
              <a:rPr lang="en-ZA" smtClean="0"/>
              <a:t>2023/09/07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B5B1D-D68C-4FE1-91CD-18E8AE7F80E8}" type="slidenum">
              <a:rPr lang="en-ZA" smtClean="0"/>
              <a:t>‹#›</a:t>
            </a:fld>
            <a:endParaRPr lang="en-ZA"/>
          </a:p>
        </p:txBody>
      </p:sp>
    </p:spTree>
    <p:extLst>
      <p:ext uri="{BB962C8B-B14F-4D97-AF65-F5344CB8AC3E}">
        <p14:creationId xmlns:p14="http://schemas.microsoft.com/office/powerpoint/2010/main" val="345796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1402F-95FE-4318-9635-A0FAD1F1B3B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218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0" y="-19878"/>
            <a:ext cx="12203333" cy="6877878"/>
          </a:xfrm>
          <a:prstGeom prst="rect">
            <a:avLst/>
          </a:prstGeom>
        </p:spPr>
      </p:pic>
      <p:sp>
        <p:nvSpPr>
          <p:cNvPr id="2" name="Title 1"/>
          <p:cNvSpPr>
            <a:spLocks noGrp="1"/>
          </p:cNvSpPr>
          <p:nvPr>
            <p:ph type="ctrTitle"/>
          </p:nvPr>
        </p:nvSpPr>
        <p:spPr>
          <a:xfrm>
            <a:off x="576471" y="4263886"/>
            <a:ext cx="6728790" cy="1551733"/>
          </a:xfrm>
          <a:solidFill>
            <a:schemeClr val="bg1">
              <a:lumMod val="95000"/>
              <a:alpha val="50000"/>
            </a:schemeClr>
          </a:solidFill>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576472" y="5861745"/>
            <a:ext cx="6728790" cy="502823"/>
          </a:xfrm>
          <a:solidFill>
            <a:schemeClr val="bg1">
              <a:lumMod val="95000"/>
              <a:alpha val="50000"/>
            </a:schemeClr>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7" name="Rectangle 1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8" name="Rectangle 1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Isosceles Triangle 1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362123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403703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1862149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90920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300761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3" name="Content Placeholder 3"/>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2192000" cy="6847367"/>
          </a:xfrm>
          <a:prstGeom prst="rect">
            <a:avLst/>
          </a:prstGeom>
        </p:spPr>
      </p:pic>
      <p:sp>
        <p:nvSpPr>
          <p:cNvPr id="2" name="Title 1"/>
          <p:cNvSpPr>
            <a:spLocks noGrp="1"/>
          </p:cNvSpPr>
          <p:nvPr>
            <p:ph type="title"/>
          </p:nvPr>
        </p:nvSpPr>
        <p:spPr>
          <a:solidFill>
            <a:schemeClr val="bg1">
              <a:lumMod val="95000"/>
              <a:alpha val="50000"/>
            </a:schemeClr>
          </a:solidFill>
        </p:spPr>
        <p:txBody>
          <a:bodyPr/>
          <a:lstStyle/>
          <a:p>
            <a:r>
              <a:rPr lang="en-US"/>
              <a:t>Click to edit Master title style</a:t>
            </a:r>
            <a:endParaRPr lang="en-GB"/>
          </a:p>
        </p:txBody>
      </p:sp>
      <p:sp>
        <p:nvSpPr>
          <p:cNvPr id="3" name="Content Placeholder 2"/>
          <p:cNvSpPr>
            <a:spLocks noGrp="1"/>
          </p:cNvSpPr>
          <p:nvPr>
            <p:ph idx="1"/>
          </p:nvPr>
        </p:nvSpPr>
        <p:spPr>
          <a:solidFill>
            <a:schemeClr val="bg1">
              <a:lumMod val="95000"/>
              <a:alpha val="5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8" name="Rectangle 7"/>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9" name="Rectangle 8"/>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Isosceles Triangle 9"/>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5"/>
          <p:cNvSpPr txBox="1">
            <a:spLocks/>
          </p:cNvSpPr>
          <p:nvPr userDrawn="1"/>
        </p:nvSpPr>
        <p:spPr>
          <a:xfrm>
            <a:off x="11673052" y="63682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228203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spTree>
    <p:extLst>
      <p:ext uri="{BB962C8B-B14F-4D97-AF65-F5344CB8AC3E}">
        <p14:creationId xmlns:p14="http://schemas.microsoft.com/office/powerpoint/2010/main" val="53003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4058E49-5B1D-4257-9334-A3FAAE922B17}" type="datetimeFigureOut">
              <a:rPr lang="en-GB" smtClean="0"/>
              <a:t>07/09/2023</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11673052" y="6368237"/>
            <a:ext cx="430696" cy="365125"/>
          </a:xfrm>
          <a:prstGeom prst="rect">
            <a:avLst/>
          </a:prstGeom>
        </p:spPr>
        <p:txBody>
          <a:bodyPr/>
          <a:lstStyle/>
          <a:p>
            <a:fld id="{5908D717-1854-4CE3-A28E-B0A1C498CD30}" type="slidenum">
              <a:rPr lang="en-GB" smtClean="0"/>
              <a:t>‹#›</a:t>
            </a:fld>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556" y="-149670"/>
            <a:ext cx="2156792" cy="1350718"/>
          </a:xfrm>
          <a:prstGeom prst="rect">
            <a:avLst/>
          </a:prstGeom>
        </p:spPr>
      </p:pic>
      <p:sp>
        <p:nvSpPr>
          <p:cNvPr id="9" name="Rectangle 8"/>
          <p:cNvSpPr/>
          <p:nvPr userDrawn="1"/>
        </p:nvSpPr>
        <p:spPr>
          <a:xfrm>
            <a:off x="-2400" y="65508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0000" y="62460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0226" y="62460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1467" y="62460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txBox="1">
            <a:spLocks/>
          </p:cNvSpPr>
          <p:nvPr userDrawn="1"/>
        </p:nvSpPr>
        <p:spPr>
          <a:xfrm>
            <a:off x="11670652" y="6365837"/>
            <a:ext cx="4306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08D717-1854-4CE3-A28E-B0A1C498CD30}" type="slidenum">
              <a:rPr lang="en-GB" smtClean="0">
                <a:solidFill>
                  <a:schemeClr val="bg1"/>
                </a:solidFill>
              </a:rPr>
              <a:pPr/>
              <a:t>‹#›</a:t>
            </a:fld>
            <a:endParaRPr lang="en-GB" dirty="0">
              <a:solidFill>
                <a:schemeClr val="bg1"/>
              </a:solidFill>
            </a:endParaRPr>
          </a:p>
        </p:txBody>
      </p:sp>
    </p:spTree>
    <p:extLst>
      <p:ext uri="{BB962C8B-B14F-4D97-AF65-F5344CB8AC3E}">
        <p14:creationId xmlns:p14="http://schemas.microsoft.com/office/powerpoint/2010/main" val="253554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11" name="Rectangle 10"/>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2" name="Rectangle 11"/>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Isosceles Triangle 12"/>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5"/>
          <p:cNvSpPr>
            <a:spLocks noGrp="1"/>
          </p:cNvSpPr>
          <p:nvPr>
            <p:ph type="sldNum" sz="quarter" idx="10"/>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596308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7" name="Rectangle 6"/>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8" name="Rectangle 7"/>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Isosceles Triangle 8"/>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83417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6" name="Rectangle 5"/>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7" name="Rectangle 6"/>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Isosceles Triangle 7"/>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137890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6956" y="-147270"/>
            <a:ext cx="2156792" cy="1350718"/>
          </a:xfrm>
          <a:prstGeom prst="rect">
            <a:avLst/>
          </a:prstGeom>
        </p:spPr>
      </p:pic>
      <p:sp>
        <p:nvSpPr>
          <p:cNvPr id="9" name="Rectangle 8"/>
          <p:cNvSpPr/>
          <p:nvPr userDrawn="1"/>
        </p:nvSpPr>
        <p:spPr>
          <a:xfrm>
            <a:off x="0" y="6553200"/>
            <a:ext cx="12192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dirty="0"/>
              <a:t>www.belgiumcampus.ac.za</a:t>
            </a:r>
            <a:endParaRPr lang="en-GB" dirty="0"/>
          </a:p>
        </p:txBody>
      </p:sp>
      <p:sp>
        <p:nvSpPr>
          <p:cNvPr id="10" name="Rectangle 9"/>
          <p:cNvSpPr/>
          <p:nvPr userDrawn="1"/>
        </p:nvSpPr>
        <p:spPr>
          <a:xfrm>
            <a:off x="11582400" y="6248400"/>
            <a:ext cx="612000" cy="612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Isosceles Triangle 10"/>
          <p:cNvSpPr/>
          <p:nvPr userDrawn="1"/>
        </p:nvSpPr>
        <p:spPr>
          <a:xfrm>
            <a:off x="6102626" y="6248400"/>
            <a:ext cx="5361241" cy="291548"/>
          </a:xfrm>
          <a:prstGeom prst="triangle">
            <a:avLst>
              <a:gd name="adj" fmla="val 100000"/>
            </a:avLst>
          </a:prstGeom>
          <a:solidFill>
            <a:srgbClr val="FF0F21"/>
          </a:solidFill>
          <a:ln>
            <a:solidFill>
              <a:srgbClr val="FF0F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11463867" y="6248400"/>
            <a:ext cx="118533" cy="612000"/>
          </a:xfrm>
          <a:prstGeom prst="rect">
            <a:avLst/>
          </a:prstGeom>
          <a:solidFill>
            <a:srgbClr val="FFE936"/>
          </a:solidFill>
          <a:ln>
            <a:solidFill>
              <a:srgbClr val="FFE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p:cNvSpPr>
            <a:spLocks noGrp="1"/>
          </p:cNvSpPr>
          <p:nvPr>
            <p:ph type="sldNum" sz="quarter" idx="4"/>
          </p:nvPr>
        </p:nvSpPr>
        <p:spPr>
          <a:xfrm>
            <a:off x="11673052" y="6368237"/>
            <a:ext cx="430696" cy="365125"/>
          </a:xfrm>
          <a:prstGeom prst="rect">
            <a:avLst/>
          </a:prstGeom>
        </p:spPr>
        <p:txBody>
          <a:bodyPr vert="horz" lIns="91440" tIns="45720" rIns="91440" bIns="45720" rtlCol="0" anchor="ctr"/>
          <a:lstStyle>
            <a:lvl1pPr algn="ctr">
              <a:defRPr sz="1200">
                <a:solidFill>
                  <a:schemeClr val="bg1"/>
                </a:solidFill>
              </a:defRPr>
            </a:lvl1pPr>
          </a:lstStyle>
          <a:p>
            <a:fld id="{5908D717-1854-4CE3-A28E-B0A1C498CD30}" type="slidenum">
              <a:rPr lang="en-GB" smtClean="0"/>
              <a:pPr/>
              <a:t>‹#›</a:t>
            </a:fld>
            <a:endParaRPr lang="en-GB" dirty="0"/>
          </a:p>
        </p:txBody>
      </p:sp>
    </p:spTree>
    <p:extLst>
      <p:ext uri="{BB962C8B-B14F-4D97-AF65-F5344CB8AC3E}">
        <p14:creationId xmlns:p14="http://schemas.microsoft.com/office/powerpoint/2010/main" val="346310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170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Bebas Neue Bold"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antGarde Bk BT" panose="020B04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antGarde Bk BT" panose="020B04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antGarde Bk BT" panose="020B04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antGarde Bk BT" panose="020B04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UEFA_European_Football_Championshi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www.currency-converter.org.uk/currency-exchange-rate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470" y="3161488"/>
            <a:ext cx="10981215" cy="2654131"/>
          </a:xfrm>
          <a:solidFill>
            <a:schemeClr val="bg1">
              <a:lumMod val="95000"/>
              <a:alpha val="78000"/>
            </a:schemeClr>
          </a:solidFill>
        </p:spPr>
        <p:txBody>
          <a:bodyPr>
            <a:normAutofit fontScale="90000"/>
          </a:bodyPr>
          <a:lstStyle/>
          <a:p>
            <a:br>
              <a:rPr lang="en-ZA" sz="5400" dirty="0"/>
            </a:br>
            <a:br>
              <a:rPr lang="en-ZA" sz="5400" dirty="0"/>
            </a:br>
            <a:br>
              <a:rPr lang="en-ZA" sz="5400" dirty="0"/>
            </a:br>
            <a:br>
              <a:rPr lang="en-ZA" sz="4800" dirty="0"/>
            </a:br>
            <a:r>
              <a:rPr lang="en-ZA" sz="4800">
                <a:latin typeface="Bebas Neue Bold"/>
              </a:rPr>
              <a:t>BUSINESS INTELLIGENCE 381</a:t>
            </a:r>
            <a:br>
              <a:rPr lang="en-ZA" sz="5400" dirty="0"/>
            </a:br>
            <a:r>
              <a:rPr lang="en-ZA" sz="3200">
                <a:latin typeface="Bebas Neue Bold"/>
              </a:rPr>
              <a:t>G. Mudare</a:t>
            </a:r>
            <a:br>
              <a:rPr lang="en-GB" sz="4000" dirty="0"/>
            </a:br>
            <a:endParaRPr lang="en-GB" sz="4000" dirty="0"/>
          </a:p>
        </p:txBody>
      </p:sp>
    </p:spTree>
    <p:extLst>
      <p:ext uri="{BB962C8B-B14F-4D97-AF65-F5344CB8AC3E}">
        <p14:creationId xmlns:p14="http://schemas.microsoft.com/office/powerpoint/2010/main" val="4265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DF2B-4B63-46A5-BDF0-0E1E28222881}"/>
              </a:ext>
            </a:extLst>
          </p:cNvPr>
          <p:cNvSpPr>
            <a:spLocks noGrp="1"/>
          </p:cNvSpPr>
          <p:nvPr>
            <p:ph type="title"/>
          </p:nvPr>
        </p:nvSpPr>
        <p:spPr/>
        <p:txBody>
          <a:bodyPr/>
          <a:lstStyle/>
          <a:p>
            <a:r>
              <a:rPr lang="en-US" dirty="0"/>
              <a:t>Connecting to the Web Data</a:t>
            </a:r>
            <a:endParaRPr lang="en-ZA" dirty="0"/>
          </a:p>
        </p:txBody>
      </p:sp>
      <p:sp>
        <p:nvSpPr>
          <p:cNvPr id="3" name="Content Placeholder 2">
            <a:extLst>
              <a:ext uri="{FF2B5EF4-FFF2-40B4-BE49-F238E27FC236}">
                <a16:creationId xmlns:a16="http://schemas.microsoft.com/office/drawing/2014/main" id="{B256F75F-2987-4DB6-A4AD-42D90A76CEB0}"/>
              </a:ext>
            </a:extLst>
          </p:cNvPr>
          <p:cNvSpPr>
            <a:spLocks noGrp="1"/>
          </p:cNvSpPr>
          <p:nvPr>
            <p:ph idx="1"/>
          </p:nvPr>
        </p:nvSpPr>
        <p:spPr>
          <a:xfrm>
            <a:off x="838200" y="1825625"/>
            <a:ext cx="4520609" cy="4667250"/>
          </a:xfrm>
        </p:spPr>
        <p:txBody>
          <a:bodyPr>
            <a:normAutofit fontScale="92500" lnSpcReduction="10000"/>
          </a:bodyPr>
          <a:lstStyle/>
          <a:p>
            <a:r>
              <a:rPr lang="en-US" dirty="0"/>
              <a:t>You are given a preview of the table as it appears on the web page. </a:t>
            </a:r>
          </a:p>
          <a:p>
            <a:r>
              <a:rPr lang="en-US" dirty="0"/>
              <a:t>This makes it fairly easy to locate the correct table; in our case, we need the table called "</a:t>
            </a:r>
            <a:r>
              <a:rPr lang="en-US" i="1" dirty="0"/>
              <a:t>foreign currency exchange rates today...</a:t>
            </a:r>
            <a:r>
              <a:rPr lang="en-US" dirty="0"/>
              <a:t>". </a:t>
            </a:r>
          </a:p>
          <a:p>
            <a:r>
              <a:rPr lang="en-US" dirty="0"/>
              <a:t>The table contains exchange rates for converting a number of different currencies into six major currencies: GBP, EUR, USD, AUD, NZD and CAD.</a:t>
            </a:r>
            <a:endParaRPr lang="en-ZA" dirty="0"/>
          </a:p>
        </p:txBody>
      </p:sp>
      <p:pic>
        <p:nvPicPr>
          <p:cNvPr id="5" name="Picture 4">
            <a:extLst>
              <a:ext uri="{FF2B5EF4-FFF2-40B4-BE49-F238E27FC236}">
                <a16:creationId xmlns:a16="http://schemas.microsoft.com/office/drawing/2014/main" id="{39C103DB-4219-4D8A-B6B5-867892E2D10A}"/>
              </a:ext>
            </a:extLst>
          </p:cNvPr>
          <p:cNvPicPr>
            <a:picLocks noChangeAspect="1"/>
          </p:cNvPicPr>
          <p:nvPr/>
        </p:nvPicPr>
        <p:blipFill>
          <a:blip r:embed="rId2"/>
          <a:stretch>
            <a:fillRect/>
          </a:stretch>
        </p:blipFill>
        <p:spPr>
          <a:xfrm>
            <a:off x="5239778" y="1903339"/>
            <a:ext cx="6980579" cy="2913210"/>
          </a:xfrm>
          <a:prstGeom prst="rect">
            <a:avLst/>
          </a:prstGeom>
        </p:spPr>
      </p:pic>
    </p:spTree>
    <p:extLst>
      <p:ext uri="{BB962C8B-B14F-4D97-AF65-F5344CB8AC3E}">
        <p14:creationId xmlns:p14="http://schemas.microsoft.com/office/powerpoint/2010/main" val="354067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A0C0-A87F-43A3-8EC8-B01AD0B4271B}"/>
              </a:ext>
            </a:extLst>
          </p:cNvPr>
          <p:cNvSpPr>
            <a:spLocks noGrp="1"/>
          </p:cNvSpPr>
          <p:nvPr>
            <p:ph type="title"/>
          </p:nvPr>
        </p:nvSpPr>
        <p:spPr/>
        <p:txBody>
          <a:bodyPr/>
          <a:lstStyle/>
          <a:p>
            <a:r>
              <a:rPr lang="en-ZA" dirty="0"/>
              <a:t>Query Editor: Remove Columns</a:t>
            </a:r>
          </a:p>
        </p:txBody>
      </p:sp>
      <p:sp>
        <p:nvSpPr>
          <p:cNvPr id="3" name="Content Placeholder 2">
            <a:extLst>
              <a:ext uri="{FF2B5EF4-FFF2-40B4-BE49-F238E27FC236}">
                <a16:creationId xmlns:a16="http://schemas.microsoft.com/office/drawing/2014/main" id="{61914D0D-78EF-43DA-A2FD-4A3A33AE2789}"/>
              </a:ext>
            </a:extLst>
          </p:cNvPr>
          <p:cNvSpPr>
            <a:spLocks noGrp="1"/>
          </p:cNvSpPr>
          <p:nvPr>
            <p:ph idx="1"/>
          </p:nvPr>
        </p:nvSpPr>
        <p:spPr>
          <a:xfrm>
            <a:off x="838200" y="1825625"/>
            <a:ext cx="3124200" cy="4351338"/>
          </a:xfrm>
        </p:spPr>
        <p:txBody>
          <a:bodyPr>
            <a:normAutofit fontScale="92500" lnSpcReduction="10000"/>
          </a:bodyPr>
          <a:lstStyle/>
          <a:p>
            <a:r>
              <a:rPr lang="en-US" dirty="0"/>
              <a:t>We will not need the first two columns, we can simply highlight them, using click and then control-click; </a:t>
            </a:r>
          </a:p>
          <a:p>
            <a:r>
              <a:rPr lang="en-US" dirty="0"/>
              <a:t>Then right-click on a selected column header and choose remove columns from the context menu.</a:t>
            </a:r>
            <a:endParaRPr lang="en-ZA" dirty="0"/>
          </a:p>
        </p:txBody>
      </p:sp>
      <p:pic>
        <p:nvPicPr>
          <p:cNvPr id="5" name="Picture 4">
            <a:extLst>
              <a:ext uri="{FF2B5EF4-FFF2-40B4-BE49-F238E27FC236}">
                <a16:creationId xmlns:a16="http://schemas.microsoft.com/office/drawing/2014/main" id="{22CC1CD3-4CA6-4577-ADC4-7593ED65DB48}"/>
              </a:ext>
            </a:extLst>
          </p:cNvPr>
          <p:cNvPicPr>
            <a:picLocks noChangeAspect="1"/>
          </p:cNvPicPr>
          <p:nvPr/>
        </p:nvPicPr>
        <p:blipFill>
          <a:blip r:embed="rId2"/>
          <a:stretch>
            <a:fillRect/>
          </a:stretch>
        </p:blipFill>
        <p:spPr>
          <a:xfrm>
            <a:off x="4253023" y="1690687"/>
            <a:ext cx="7884327" cy="2743089"/>
          </a:xfrm>
          <a:prstGeom prst="rect">
            <a:avLst/>
          </a:prstGeom>
        </p:spPr>
      </p:pic>
    </p:spTree>
    <p:extLst>
      <p:ext uri="{BB962C8B-B14F-4D97-AF65-F5344CB8AC3E}">
        <p14:creationId xmlns:p14="http://schemas.microsoft.com/office/powerpoint/2010/main" val="344413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1E07-964E-49F7-AAC4-C01FA175190A}"/>
              </a:ext>
            </a:extLst>
          </p:cNvPr>
          <p:cNvSpPr>
            <a:spLocks noGrp="1"/>
          </p:cNvSpPr>
          <p:nvPr>
            <p:ph type="title"/>
          </p:nvPr>
        </p:nvSpPr>
        <p:spPr/>
        <p:txBody>
          <a:bodyPr/>
          <a:lstStyle/>
          <a:p>
            <a:r>
              <a:rPr lang="en-US" dirty="0"/>
              <a:t>Query Editor: Use First Row as Headers</a:t>
            </a:r>
            <a:endParaRPr lang="en-ZA" dirty="0"/>
          </a:p>
        </p:txBody>
      </p:sp>
      <p:sp>
        <p:nvSpPr>
          <p:cNvPr id="3" name="Content Placeholder 2">
            <a:extLst>
              <a:ext uri="{FF2B5EF4-FFF2-40B4-BE49-F238E27FC236}">
                <a16:creationId xmlns:a16="http://schemas.microsoft.com/office/drawing/2014/main" id="{95AE1D5B-5C90-46E9-9BFA-7FDF9058A9A8}"/>
              </a:ext>
            </a:extLst>
          </p:cNvPr>
          <p:cNvSpPr>
            <a:spLocks noGrp="1"/>
          </p:cNvSpPr>
          <p:nvPr>
            <p:ph idx="1"/>
          </p:nvPr>
        </p:nvSpPr>
        <p:spPr>
          <a:xfrm>
            <a:off x="281609" y="1799120"/>
            <a:ext cx="3117112" cy="4351338"/>
          </a:xfrm>
        </p:spPr>
        <p:txBody>
          <a:bodyPr>
            <a:normAutofit fontScale="85000" lnSpcReduction="10000"/>
          </a:bodyPr>
          <a:lstStyle/>
          <a:p>
            <a:r>
              <a:rPr lang="en-US" dirty="0"/>
              <a:t>Tell power BI that the first row contains the column headings; and we do this by choosing </a:t>
            </a:r>
            <a:r>
              <a:rPr lang="en-US" b="1" dirty="0"/>
              <a:t>Home</a:t>
            </a:r>
            <a:r>
              <a:rPr lang="en-US" dirty="0"/>
              <a:t> &gt; </a:t>
            </a:r>
            <a:r>
              <a:rPr lang="en-US" b="1" dirty="0"/>
              <a:t>Use First Row as Headers</a:t>
            </a:r>
            <a:r>
              <a:rPr lang="en-US" dirty="0"/>
              <a:t>. </a:t>
            </a:r>
          </a:p>
          <a:p>
            <a:r>
              <a:rPr lang="en-US" dirty="0"/>
              <a:t>Make sure that we have numeric values in the conversion rate columns; select all the numeric columns by clicking on the first and then shift-clicking on the last. </a:t>
            </a:r>
            <a:endParaRPr lang="en-ZA" dirty="0"/>
          </a:p>
        </p:txBody>
      </p:sp>
      <p:pic>
        <p:nvPicPr>
          <p:cNvPr id="5" name="Picture 4">
            <a:extLst>
              <a:ext uri="{FF2B5EF4-FFF2-40B4-BE49-F238E27FC236}">
                <a16:creationId xmlns:a16="http://schemas.microsoft.com/office/drawing/2014/main" id="{9C750894-6A7C-40F2-BDB8-D3BB3FB560E4}"/>
              </a:ext>
            </a:extLst>
          </p:cNvPr>
          <p:cNvPicPr>
            <a:picLocks noChangeAspect="1"/>
          </p:cNvPicPr>
          <p:nvPr/>
        </p:nvPicPr>
        <p:blipFill>
          <a:blip r:embed="rId2"/>
          <a:stretch>
            <a:fillRect/>
          </a:stretch>
        </p:blipFill>
        <p:spPr>
          <a:xfrm>
            <a:off x="3768367" y="1690687"/>
            <a:ext cx="8365373" cy="3540531"/>
          </a:xfrm>
          <a:prstGeom prst="rect">
            <a:avLst/>
          </a:prstGeom>
        </p:spPr>
      </p:pic>
    </p:spTree>
    <p:extLst>
      <p:ext uri="{BB962C8B-B14F-4D97-AF65-F5344CB8AC3E}">
        <p14:creationId xmlns:p14="http://schemas.microsoft.com/office/powerpoint/2010/main" val="204616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1C19-59EF-4A7B-A4AF-6F5DB508964C}"/>
              </a:ext>
            </a:extLst>
          </p:cNvPr>
          <p:cNvSpPr>
            <a:spLocks noGrp="1"/>
          </p:cNvSpPr>
          <p:nvPr>
            <p:ph type="title"/>
          </p:nvPr>
        </p:nvSpPr>
        <p:spPr/>
        <p:txBody>
          <a:bodyPr/>
          <a:lstStyle/>
          <a:p>
            <a:r>
              <a:rPr lang="en-US" dirty="0"/>
              <a:t>Query Editor:</a:t>
            </a:r>
            <a:endParaRPr lang="en-ZA" dirty="0"/>
          </a:p>
        </p:txBody>
      </p:sp>
      <p:pic>
        <p:nvPicPr>
          <p:cNvPr id="5" name="Picture 4">
            <a:extLst>
              <a:ext uri="{FF2B5EF4-FFF2-40B4-BE49-F238E27FC236}">
                <a16:creationId xmlns:a16="http://schemas.microsoft.com/office/drawing/2014/main" id="{E4EFD890-05CE-42BA-A57F-CFE3A3A3B07C}"/>
              </a:ext>
            </a:extLst>
          </p:cNvPr>
          <p:cNvPicPr>
            <a:picLocks noChangeAspect="1"/>
          </p:cNvPicPr>
          <p:nvPr/>
        </p:nvPicPr>
        <p:blipFill>
          <a:blip r:embed="rId2"/>
          <a:stretch>
            <a:fillRect/>
          </a:stretch>
        </p:blipFill>
        <p:spPr>
          <a:xfrm>
            <a:off x="4933906" y="1994054"/>
            <a:ext cx="7125459" cy="3067044"/>
          </a:xfrm>
          <a:prstGeom prst="rect">
            <a:avLst/>
          </a:prstGeom>
        </p:spPr>
      </p:pic>
      <p:sp>
        <p:nvSpPr>
          <p:cNvPr id="3" name="Content Placeholder 2">
            <a:extLst>
              <a:ext uri="{FF2B5EF4-FFF2-40B4-BE49-F238E27FC236}">
                <a16:creationId xmlns:a16="http://schemas.microsoft.com/office/drawing/2014/main" id="{E1923067-6E7C-4DE1-8DD6-F7A2F13E27CB}"/>
              </a:ext>
            </a:extLst>
          </p:cNvPr>
          <p:cNvSpPr>
            <a:spLocks noGrp="1"/>
          </p:cNvSpPr>
          <p:nvPr>
            <p:ph idx="1"/>
          </p:nvPr>
        </p:nvSpPr>
        <p:spPr>
          <a:xfrm>
            <a:off x="838200" y="1825625"/>
            <a:ext cx="4552950" cy="4351338"/>
          </a:xfrm>
        </p:spPr>
        <p:txBody>
          <a:bodyPr>
            <a:normAutofit fontScale="92500" lnSpcReduction="20000"/>
          </a:bodyPr>
          <a:lstStyle/>
          <a:p>
            <a:r>
              <a:rPr lang="en-US" dirty="0"/>
              <a:t>Then we Right-click and choose </a:t>
            </a:r>
            <a:r>
              <a:rPr lang="en-US" b="1" dirty="0"/>
              <a:t>Change Type </a:t>
            </a:r>
            <a:r>
              <a:rPr lang="en-US" dirty="0"/>
              <a:t>&gt; </a:t>
            </a:r>
            <a:r>
              <a:rPr lang="en-US" b="1" dirty="0"/>
              <a:t>Decimal Number </a:t>
            </a:r>
            <a:r>
              <a:rPr lang="en-US" dirty="0"/>
              <a:t>and then just click on </a:t>
            </a:r>
            <a:r>
              <a:rPr lang="en-US" dirty="0">
                <a:solidFill>
                  <a:srgbClr val="FF0000"/>
                </a:solidFill>
              </a:rPr>
              <a:t>Replace Current</a:t>
            </a:r>
            <a:r>
              <a:rPr lang="en-US" dirty="0"/>
              <a:t> to update the existing Change Type step</a:t>
            </a:r>
          </a:p>
          <a:p>
            <a:r>
              <a:rPr lang="en-US" dirty="0"/>
              <a:t>Remove the EUR(Euro) column; because none of the countries in which our fictitious company operates are in the Euro zone. </a:t>
            </a:r>
          </a:p>
          <a:p>
            <a:r>
              <a:rPr lang="en-US" dirty="0"/>
              <a:t>You can choose to hide the column instead of deleting. (more on that later)</a:t>
            </a:r>
            <a:endParaRPr lang="en-ZA" dirty="0"/>
          </a:p>
        </p:txBody>
      </p:sp>
    </p:spTree>
    <p:extLst>
      <p:ext uri="{BB962C8B-B14F-4D97-AF65-F5344CB8AC3E}">
        <p14:creationId xmlns:p14="http://schemas.microsoft.com/office/powerpoint/2010/main" val="426175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3884-528F-4D5F-BD70-91F52DBFDBD0}"/>
              </a:ext>
            </a:extLst>
          </p:cNvPr>
          <p:cNvSpPr>
            <a:spLocks noGrp="1"/>
          </p:cNvSpPr>
          <p:nvPr>
            <p:ph type="title"/>
          </p:nvPr>
        </p:nvSpPr>
        <p:spPr/>
        <p:txBody>
          <a:bodyPr/>
          <a:lstStyle/>
          <a:p>
            <a:r>
              <a:rPr lang="en-US" dirty="0"/>
              <a:t>Query Editor: Filtering out Unwanted Rows</a:t>
            </a:r>
            <a:endParaRPr lang="en-ZA" dirty="0"/>
          </a:p>
        </p:txBody>
      </p:sp>
      <p:sp>
        <p:nvSpPr>
          <p:cNvPr id="3" name="Content Placeholder 2">
            <a:extLst>
              <a:ext uri="{FF2B5EF4-FFF2-40B4-BE49-F238E27FC236}">
                <a16:creationId xmlns:a16="http://schemas.microsoft.com/office/drawing/2014/main" id="{2F277092-AEF6-42AE-960E-8571DFD95C46}"/>
              </a:ext>
            </a:extLst>
          </p:cNvPr>
          <p:cNvSpPr>
            <a:spLocks noGrp="1"/>
          </p:cNvSpPr>
          <p:nvPr>
            <p:ph idx="1"/>
          </p:nvPr>
        </p:nvSpPr>
        <p:spPr>
          <a:xfrm>
            <a:off x="838200" y="1825625"/>
            <a:ext cx="3723167" cy="4351338"/>
          </a:xfrm>
        </p:spPr>
        <p:txBody>
          <a:bodyPr>
            <a:normAutofit fontScale="85000" lnSpcReduction="20000"/>
          </a:bodyPr>
          <a:lstStyle/>
          <a:p>
            <a:r>
              <a:rPr lang="en-US" dirty="0"/>
              <a:t>Using the filter arrow on the right of the ISO column heading, we can now filter out all the currencies which are not required. </a:t>
            </a:r>
          </a:p>
          <a:p>
            <a:r>
              <a:rPr lang="en-US" dirty="0"/>
              <a:t>First, we use the Select All toggle, so that nothing is selected; then we activate only USD. </a:t>
            </a:r>
          </a:p>
          <a:p>
            <a:r>
              <a:rPr lang="en-US" dirty="0"/>
              <a:t>Click OK, only one row is shown in the table; the one which contains the currency rates for converting dollars.</a:t>
            </a:r>
            <a:endParaRPr lang="en-ZA" dirty="0"/>
          </a:p>
        </p:txBody>
      </p:sp>
      <p:pic>
        <p:nvPicPr>
          <p:cNvPr id="5" name="Picture 4">
            <a:extLst>
              <a:ext uri="{FF2B5EF4-FFF2-40B4-BE49-F238E27FC236}">
                <a16:creationId xmlns:a16="http://schemas.microsoft.com/office/drawing/2014/main" id="{98E83F13-378C-4BBB-95C9-3F15A11A2481}"/>
              </a:ext>
            </a:extLst>
          </p:cNvPr>
          <p:cNvPicPr>
            <a:picLocks noChangeAspect="1"/>
          </p:cNvPicPr>
          <p:nvPr/>
        </p:nvPicPr>
        <p:blipFill>
          <a:blip r:embed="rId2"/>
          <a:stretch>
            <a:fillRect/>
          </a:stretch>
        </p:blipFill>
        <p:spPr>
          <a:xfrm>
            <a:off x="4898564" y="1497692"/>
            <a:ext cx="7063064" cy="4723043"/>
          </a:xfrm>
          <a:prstGeom prst="rect">
            <a:avLst/>
          </a:prstGeom>
        </p:spPr>
      </p:pic>
    </p:spTree>
    <p:extLst>
      <p:ext uri="{BB962C8B-B14F-4D97-AF65-F5344CB8AC3E}">
        <p14:creationId xmlns:p14="http://schemas.microsoft.com/office/powerpoint/2010/main" val="72630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B9F7-C403-4000-BFF0-324263FD0F7D}"/>
              </a:ext>
            </a:extLst>
          </p:cNvPr>
          <p:cNvSpPr>
            <a:spLocks noGrp="1"/>
          </p:cNvSpPr>
          <p:nvPr>
            <p:ph type="title"/>
          </p:nvPr>
        </p:nvSpPr>
        <p:spPr/>
        <p:txBody>
          <a:bodyPr/>
          <a:lstStyle/>
          <a:p>
            <a:r>
              <a:rPr lang="en-ZA" dirty="0"/>
              <a:t>Filtering out Unwanted Rows</a:t>
            </a:r>
          </a:p>
        </p:txBody>
      </p:sp>
      <p:pic>
        <p:nvPicPr>
          <p:cNvPr id="5" name="Content Placeholder 4">
            <a:extLst>
              <a:ext uri="{FF2B5EF4-FFF2-40B4-BE49-F238E27FC236}">
                <a16:creationId xmlns:a16="http://schemas.microsoft.com/office/drawing/2014/main" id="{22455E53-8B6E-4041-9573-7352AB39765C}"/>
              </a:ext>
            </a:extLst>
          </p:cNvPr>
          <p:cNvPicPr>
            <a:picLocks noGrp="1" noChangeAspect="1"/>
          </p:cNvPicPr>
          <p:nvPr>
            <p:ph idx="1"/>
          </p:nvPr>
        </p:nvPicPr>
        <p:blipFill>
          <a:blip r:embed="rId2"/>
          <a:stretch>
            <a:fillRect/>
          </a:stretch>
        </p:blipFill>
        <p:spPr>
          <a:xfrm>
            <a:off x="753140" y="1799823"/>
            <a:ext cx="10028274" cy="4435581"/>
          </a:xfrm>
        </p:spPr>
      </p:pic>
    </p:spTree>
    <p:extLst>
      <p:ext uri="{BB962C8B-B14F-4D97-AF65-F5344CB8AC3E}">
        <p14:creationId xmlns:p14="http://schemas.microsoft.com/office/powerpoint/2010/main" val="416049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1FEE-3C02-47C5-A287-93420812038D}"/>
              </a:ext>
            </a:extLst>
          </p:cNvPr>
          <p:cNvSpPr>
            <a:spLocks noGrp="1"/>
          </p:cNvSpPr>
          <p:nvPr>
            <p:ph type="title"/>
          </p:nvPr>
        </p:nvSpPr>
        <p:spPr/>
        <p:txBody>
          <a:bodyPr/>
          <a:lstStyle/>
          <a:p>
            <a:r>
              <a:rPr lang="pt-BR" dirty="0"/>
              <a:t>Query Editor: Renaming a Query</a:t>
            </a:r>
            <a:endParaRPr lang="en-ZA" dirty="0"/>
          </a:p>
        </p:txBody>
      </p:sp>
      <p:sp>
        <p:nvSpPr>
          <p:cNvPr id="3" name="Content Placeholder 2">
            <a:extLst>
              <a:ext uri="{FF2B5EF4-FFF2-40B4-BE49-F238E27FC236}">
                <a16:creationId xmlns:a16="http://schemas.microsoft.com/office/drawing/2014/main" id="{8F8A18F7-9E1F-44FE-A744-DE72A3006B9C}"/>
              </a:ext>
            </a:extLst>
          </p:cNvPr>
          <p:cNvSpPr>
            <a:spLocks noGrp="1"/>
          </p:cNvSpPr>
          <p:nvPr>
            <p:ph idx="1"/>
          </p:nvPr>
        </p:nvSpPr>
        <p:spPr>
          <a:xfrm>
            <a:off x="838200" y="1825625"/>
            <a:ext cx="4159102" cy="4351338"/>
          </a:xfrm>
        </p:spPr>
        <p:txBody>
          <a:bodyPr>
            <a:normAutofit lnSpcReduction="10000"/>
          </a:bodyPr>
          <a:lstStyle/>
          <a:p>
            <a:r>
              <a:rPr lang="en-US" dirty="0"/>
              <a:t>Queries are automatically assigned a name based on the underlying data source;</a:t>
            </a:r>
          </a:p>
          <a:p>
            <a:r>
              <a:rPr lang="en-US" dirty="0"/>
              <a:t>Double-click on the current name (or select the query and press F2 on the keyboard) and enter a new one.</a:t>
            </a:r>
          </a:p>
          <a:p>
            <a:r>
              <a:rPr lang="en-US" dirty="0"/>
              <a:t>Call the query: “Exchange Rates Today”.</a:t>
            </a:r>
            <a:endParaRPr lang="en-ZA" dirty="0"/>
          </a:p>
        </p:txBody>
      </p:sp>
      <p:pic>
        <p:nvPicPr>
          <p:cNvPr id="5" name="Picture 4">
            <a:extLst>
              <a:ext uri="{FF2B5EF4-FFF2-40B4-BE49-F238E27FC236}">
                <a16:creationId xmlns:a16="http://schemas.microsoft.com/office/drawing/2014/main" id="{1C70A9AE-CBAF-4572-BB48-9BA45F01C6DA}"/>
              </a:ext>
            </a:extLst>
          </p:cNvPr>
          <p:cNvPicPr>
            <a:picLocks noChangeAspect="1"/>
          </p:cNvPicPr>
          <p:nvPr/>
        </p:nvPicPr>
        <p:blipFill>
          <a:blip r:embed="rId2"/>
          <a:stretch>
            <a:fillRect/>
          </a:stretch>
        </p:blipFill>
        <p:spPr>
          <a:xfrm>
            <a:off x="4953649" y="1744455"/>
            <a:ext cx="6400151" cy="1680040"/>
          </a:xfrm>
          <a:prstGeom prst="rect">
            <a:avLst/>
          </a:prstGeom>
        </p:spPr>
      </p:pic>
    </p:spTree>
    <p:extLst>
      <p:ext uri="{BB962C8B-B14F-4D97-AF65-F5344CB8AC3E}">
        <p14:creationId xmlns:p14="http://schemas.microsoft.com/office/powerpoint/2010/main" val="1700744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FD6F-8FCE-4D83-9A32-70D0389A2EF1}"/>
              </a:ext>
            </a:extLst>
          </p:cNvPr>
          <p:cNvSpPr>
            <a:spLocks noGrp="1"/>
          </p:cNvSpPr>
          <p:nvPr>
            <p:ph type="title"/>
          </p:nvPr>
        </p:nvSpPr>
        <p:spPr/>
        <p:txBody>
          <a:bodyPr/>
          <a:lstStyle/>
          <a:p>
            <a:r>
              <a:rPr lang="en-US" dirty="0"/>
              <a:t>Query Editor: Creating a Custom Column</a:t>
            </a:r>
            <a:endParaRPr lang="en-ZA" dirty="0"/>
          </a:p>
        </p:txBody>
      </p:sp>
      <p:pic>
        <p:nvPicPr>
          <p:cNvPr id="5" name="Picture 4">
            <a:extLst>
              <a:ext uri="{FF2B5EF4-FFF2-40B4-BE49-F238E27FC236}">
                <a16:creationId xmlns:a16="http://schemas.microsoft.com/office/drawing/2014/main" id="{0EA53AC3-92A8-42B8-8122-4C0D68464877}"/>
              </a:ext>
            </a:extLst>
          </p:cNvPr>
          <p:cNvPicPr>
            <a:picLocks noChangeAspect="1"/>
          </p:cNvPicPr>
          <p:nvPr/>
        </p:nvPicPr>
        <p:blipFill>
          <a:blip r:embed="rId2"/>
          <a:stretch>
            <a:fillRect/>
          </a:stretch>
        </p:blipFill>
        <p:spPr>
          <a:xfrm>
            <a:off x="4916084" y="1600799"/>
            <a:ext cx="7194277" cy="4172680"/>
          </a:xfrm>
          <a:prstGeom prst="rect">
            <a:avLst/>
          </a:prstGeom>
        </p:spPr>
      </p:pic>
      <p:sp>
        <p:nvSpPr>
          <p:cNvPr id="3" name="Content Placeholder 2">
            <a:extLst>
              <a:ext uri="{FF2B5EF4-FFF2-40B4-BE49-F238E27FC236}">
                <a16:creationId xmlns:a16="http://schemas.microsoft.com/office/drawing/2014/main" id="{558DCFFA-19A3-4FFB-8572-E215F265F8B2}"/>
              </a:ext>
            </a:extLst>
          </p:cNvPr>
          <p:cNvSpPr>
            <a:spLocks noGrp="1"/>
          </p:cNvSpPr>
          <p:nvPr>
            <p:ph idx="1"/>
          </p:nvPr>
        </p:nvSpPr>
        <p:spPr>
          <a:xfrm>
            <a:off x="838200" y="1600799"/>
            <a:ext cx="4276060" cy="4576164"/>
          </a:xfrm>
        </p:spPr>
        <p:txBody>
          <a:bodyPr>
            <a:normAutofit fontScale="92500" lnSpcReduction="20000"/>
          </a:bodyPr>
          <a:lstStyle/>
          <a:p>
            <a:r>
              <a:rPr lang="en-US" dirty="0"/>
              <a:t>Clicking on </a:t>
            </a:r>
            <a:r>
              <a:rPr lang="en-US" b="1" dirty="0"/>
              <a:t>Add Column </a:t>
            </a:r>
            <a:r>
              <a:rPr lang="en-US" dirty="0"/>
              <a:t>&gt; </a:t>
            </a:r>
            <a:r>
              <a:rPr lang="en-US" b="1" dirty="0"/>
              <a:t>General</a:t>
            </a:r>
            <a:r>
              <a:rPr lang="en-US" dirty="0"/>
              <a:t> &gt; </a:t>
            </a:r>
            <a:r>
              <a:rPr lang="en-US" b="1" dirty="0"/>
              <a:t>Custom Column</a:t>
            </a:r>
            <a:r>
              <a:rPr lang="en-US" dirty="0"/>
              <a:t>; and let us call the new column “ISO”, to match the column in the other table.</a:t>
            </a:r>
          </a:p>
          <a:p>
            <a:r>
              <a:rPr lang="en-US" dirty="0"/>
              <a:t>Make sure that the new column has the word “USD” in every row; and we do this by creating a formula which simply consists of that one literal value; which of course, being a string, has to be placed in double quotes.</a:t>
            </a:r>
          </a:p>
          <a:p>
            <a:r>
              <a:rPr lang="en-ZA" dirty="0"/>
              <a:t>Click </a:t>
            </a:r>
            <a:r>
              <a:rPr lang="en-ZA" b="1" dirty="0"/>
              <a:t>OK</a:t>
            </a:r>
            <a:r>
              <a:rPr lang="en-ZA" dirty="0"/>
              <a:t>,</a:t>
            </a:r>
          </a:p>
        </p:txBody>
      </p:sp>
    </p:spTree>
    <p:extLst>
      <p:ext uri="{BB962C8B-B14F-4D97-AF65-F5344CB8AC3E}">
        <p14:creationId xmlns:p14="http://schemas.microsoft.com/office/powerpoint/2010/main" val="211647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D3A3-BEEA-4FDA-AE26-577449609555}"/>
              </a:ext>
            </a:extLst>
          </p:cNvPr>
          <p:cNvSpPr>
            <a:spLocks noGrp="1"/>
          </p:cNvSpPr>
          <p:nvPr>
            <p:ph type="title"/>
          </p:nvPr>
        </p:nvSpPr>
        <p:spPr/>
        <p:txBody>
          <a:bodyPr/>
          <a:lstStyle/>
          <a:p>
            <a:r>
              <a:rPr lang="en-US" dirty="0"/>
              <a:t>Query Editor: Creating a Custom Column</a:t>
            </a:r>
            <a:endParaRPr lang="en-ZA" dirty="0"/>
          </a:p>
        </p:txBody>
      </p:sp>
      <p:pic>
        <p:nvPicPr>
          <p:cNvPr id="5" name="Content Placeholder 4">
            <a:extLst>
              <a:ext uri="{FF2B5EF4-FFF2-40B4-BE49-F238E27FC236}">
                <a16:creationId xmlns:a16="http://schemas.microsoft.com/office/drawing/2014/main" id="{A8241200-95B3-4C50-B328-ABCA08ABE4ED}"/>
              </a:ext>
            </a:extLst>
          </p:cNvPr>
          <p:cNvPicPr>
            <a:picLocks noGrp="1" noChangeAspect="1"/>
          </p:cNvPicPr>
          <p:nvPr>
            <p:ph idx="1"/>
          </p:nvPr>
        </p:nvPicPr>
        <p:blipFill>
          <a:blip r:embed="rId2"/>
          <a:stretch>
            <a:fillRect/>
          </a:stretch>
        </p:blipFill>
        <p:spPr>
          <a:xfrm>
            <a:off x="763097" y="1842510"/>
            <a:ext cx="11251694" cy="4445883"/>
          </a:xfrm>
        </p:spPr>
      </p:pic>
    </p:spTree>
    <p:extLst>
      <p:ext uri="{BB962C8B-B14F-4D97-AF65-F5344CB8AC3E}">
        <p14:creationId xmlns:p14="http://schemas.microsoft.com/office/powerpoint/2010/main" val="90473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26EC-83EC-48B7-B5C0-3412237FF48F}"/>
              </a:ext>
            </a:extLst>
          </p:cNvPr>
          <p:cNvSpPr>
            <a:spLocks noGrp="1"/>
          </p:cNvSpPr>
          <p:nvPr>
            <p:ph type="title"/>
          </p:nvPr>
        </p:nvSpPr>
        <p:spPr/>
        <p:txBody>
          <a:bodyPr/>
          <a:lstStyle/>
          <a:p>
            <a:r>
              <a:rPr lang="en-US" dirty="0"/>
              <a:t>Adding a Report Background Image</a:t>
            </a:r>
            <a:endParaRPr lang="en-ZA" dirty="0"/>
          </a:p>
        </p:txBody>
      </p:sp>
      <p:sp>
        <p:nvSpPr>
          <p:cNvPr id="3" name="Content Placeholder 2">
            <a:extLst>
              <a:ext uri="{FF2B5EF4-FFF2-40B4-BE49-F238E27FC236}">
                <a16:creationId xmlns:a16="http://schemas.microsoft.com/office/drawing/2014/main" id="{69661544-C3E8-4ABE-B9E2-808D94545A5F}"/>
              </a:ext>
            </a:extLst>
          </p:cNvPr>
          <p:cNvSpPr>
            <a:spLocks noGrp="1"/>
          </p:cNvSpPr>
          <p:nvPr>
            <p:ph idx="1"/>
          </p:nvPr>
        </p:nvSpPr>
        <p:spPr>
          <a:xfrm>
            <a:off x="838200" y="1825625"/>
            <a:ext cx="3393558" cy="4351338"/>
          </a:xfrm>
        </p:spPr>
        <p:txBody>
          <a:bodyPr>
            <a:normAutofit lnSpcReduction="10000"/>
          </a:bodyPr>
          <a:lstStyle/>
          <a:p>
            <a:r>
              <a:rPr lang="en-US" dirty="0"/>
              <a:t>Create your report by inserting a background</a:t>
            </a:r>
          </a:p>
          <a:p>
            <a:r>
              <a:rPr lang="en-US" dirty="0"/>
              <a:t>In the </a:t>
            </a:r>
            <a:r>
              <a:rPr lang="en-US" i="1" dirty="0"/>
              <a:t>Visualizations</a:t>
            </a:r>
            <a:r>
              <a:rPr lang="en-US" dirty="0"/>
              <a:t> pane, expand the </a:t>
            </a:r>
            <a:r>
              <a:rPr lang="en-US" b="1" dirty="0"/>
              <a:t>Page Background </a:t>
            </a:r>
            <a:r>
              <a:rPr lang="en-US" dirty="0"/>
              <a:t>section by clicking on the arrow on the left of its label; and then click on the + </a:t>
            </a:r>
          </a:p>
          <a:p>
            <a:r>
              <a:rPr lang="en-US" dirty="0"/>
              <a:t>Add Image button.</a:t>
            </a:r>
            <a:endParaRPr lang="en-ZA" dirty="0"/>
          </a:p>
        </p:txBody>
      </p:sp>
      <p:pic>
        <p:nvPicPr>
          <p:cNvPr id="5" name="Picture 4">
            <a:extLst>
              <a:ext uri="{FF2B5EF4-FFF2-40B4-BE49-F238E27FC236}">
                <a16:creationId xmlns:a16="http://schemas.microsoft.com/office/drawing/2014/main" id="{0E3DEC27-85AC-4255-9B2B-636995343BF4}"/>
              </a:ext>
            </a:extLst>
          </p:cNvPr>
          <p:cNvPicPr>
            <a:picLocks noChangeAspect="1"/>
          </p:cNvPicPr>
          <p:nvPr/>
        </p:nvPicPr>
        <p:blipFill>
          <a:blip r:embed="rId2"/>
          <a:stretch>
            <a:fillRect/>
          </a:stretch>
        </p:blipFill>
        <p:spPr>
          <a:xfrm>
            <a:off x="4351810" y="1740543"/>
            <a:ext cx="7751011" cy="4351338"/>
          </a:xfrm>
          <a:prstGeom prst="rect">
            <a:avLst/>
          </a:prstGeom>
        </p:spPr>
      </p:pic>
    </p:spTree>
    <p:extLst>
      <p:ext uri="{BB962C8B-B14F-4D97-AF65-F5344CB8AC3E}">
        <p14:creationId xmlns:p14="http://schemas.microsoft.com/office/powerpoint/2010/main" val="259631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42DD-1F66-4C44-94B2-205FA942D6F6}"/>
              </a:ext>
            </a:extLst>
          </p:cNvPr>
          <p:cNvSpPr>
            <a:spLocks noGrp="1"/>
          </p:cNvSpPr>
          <p:nvPr>
            <p:ph type="title"/>
          </p:nvPr>
        </p:nvSpPr>
        <p:spPr/>
        <p:txBody>
          <a:bodyPr>
            <a:normAutofit/>
          </a:bodyPr>
          <a:lstStyle/>
          <a:p>
            <a:pPr algn="ctr"/>
            <a:r>
              <a:rPr lang="en-US" dirty="0"/>
              <a:t>Connecting to Data Sources</a:t>
            </a:r>
            <a:endParaRPr lang="en-ZA" dirty="0"/>
          </a:p>
        </p:txBody>
      </p:sp>
      <p:sp>
        <p:nvSpPr>
          <p:cNvPr id="3" name="Text Placeholder 2">
            <a:extLst>
              <a:ext uri="{FF2B5EF4-FFF2-40B4-BE49-F238E27FC236}">
                <a16:creationId xmlns:a16="http://schemas.microsoft.com/office/drawing/2014/main" id="{793EA874-8E1A-4BD6-BEC4-CA0179023A58}"/>
              </a:ext>
            </a:extLst>
          </p:cNvPr>
          <p:cNvSpPr>
            <a:spLocks noGrp="1"/>
          </p:cNvSpPr>
          <p:nvPr>
            <p:ph type="body" idx="1"/>
          </p:nvPr>
        </p:nvSpPr>
        <p:spPr/>
        <p:txBody>
          <a:bodyPr/>
          <a:lstStyle/>
          <a:p>
            <a:pPr algn="ctr"/>
            <a:r>
              <a:rPr lang="en-US" dirty="0"/>
              <a:t>Get data from online services</a:t>
            </a:r>
            <a:endParaRPr lang="en-ZA" dirty="0"/>
          </a:p>
        </p:txBody>
      </p:sp>
    </p:spTree>
    <p:extLst>
      <p:ext uri="{BB962C8B-B14F-4D97-AF65-F5344CB8AC3E}">
        <p14:creationId xmlns:p14="http://schemas.microsoft.com/office/powerpoint/2010/main" val="21531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4144-4BFE-4C5B-A72C-756D84B459E8}"/>
              </a:ext>
            </a:extLst>
          </p:cNvPr>
          <p:cNvSpPr>
            <a:spLocks noGrp="1"/>
          </p:cNvSpPr>
          <p:nvPr>
            <p:ph type="title"/>
          </p:nvPr>
        </p:nvSpPr>
        <p:spPr/>
        <p:txBody>
          <a:bodyPr/>
          <a:lstStyle/>
          <a:p>
            <a:r>
              <a:rPr lang="en-US" dirty="0"/>
              <a:t>Adding a Report Background Image</a:t>
            </a:r>
            <a:endParaRPr lang="en-ZA" dirty="0"/>
          </a:p>
        </p:txBody>
      </p:sp>
      <p:sp>
        <p:nvSpPr>
          <p:cNvPr id="3" name="Content Placeholder 2">
            <a:extLst>
              <a:ext uri="{FF2B5EF4-FFF2-40B4-BE49-F238E27FC236}">
                <a16:creationId xmlns:a16="http://schemas.microsoft.com/office/drawing/2014/main" id="{BBA847D1-8358-468F-99A6-40571137338B}"/>
              </a:ext>
            </a:extLst>
          </p:cNvPr>
          <p:cNvSpPr>
            <a:spLocks noGrp="1"/>
          </p:cNvSpPr>
          <p:nvPr>
            <p:ph idx="1"/>
          </p:nvPr>
        </p:nvSpPr>
        <p:spPr>
          <a:xfrm>
            <a:off x="838200" y="1825625"/>
            <a:ext cx="4084674" cy="4351338"/>
          </a:xfrm>
        </p:spPr>
        <p:txBody>
          <a:bodyPr>
            <a:normAutofit lnSpcReduction="10000"/>
          </a:bodyPr>
          <a:lstStyle/>
          <a:p>
            <a:r>
              <a:rPr lang="en-US" dirty="0"/>
              <a:t>Next, navigate to the training folder and double-click on the file called “</a:t>
            </a:r>
            <a:r>
              <a:rPr lang="en-US" i="1" dirty="0"/>
              <a:t>Background.jpg</a:t>
            </a:r>
            <a:r>
              <a:rPr lang="en-US" dirty="0"/>
              <a:t>”. </a:t>
            </a:r>
          </a:p>
          <a:p>
            <a:r>
              <a:rPr lang="en-US" dirty="0"/>
              <a:t>You will find that the image is a close, but not exact, match for the page. </a:t>
            </a:r>
          </a:p>
          <a:p>
            <a:r>
              <a:rPr lang="en-US" dirty="0"/>
              <a:t>To rectify this slight discrepancy, click </a:t>
            </a:r>
            <a:r>
              <a:rPr lang="en-US" b="1" dirty="0"/>
              <a:t>Image Fit</a:t>
            </a:r>
            <a:r>
              <a:rPr lang="en-US" dirty="0"/>
              <a:t> &gt; </a:t>
            </a:r>
            <a:r>
              <a:rPr lang="en-US" b="1" dirty="0"/>
              <a:t>Fit</a:t>
            </a:r>
            <a:r>
              <a:rPr lang="en-US" dirty="0"/>
              <a:t>.</a:t>
            </a:r>
            <a:endParaRPr lang="en-ZA" dirty="0"/>
          </a:p>
        </p:txBody>
      </p:sp>
      <p:pic>
        <p:nvPicPr>
          <p:cNvPr id="5" name="Picture 4">
            <a:extLst>
              <a:ext uri="{FF2B5EF4-FFF2-40B4-BE49-F238E27FC236}">
                <a16:creationId xmlns:a16="http://schemas.microsoft.com/office/drawing/2014/main" id="{731F3605-5943-422D-A485-55D4794CD7E8}"/>
              </a:ext>
            </a:extLst>
          </p:cNvPr>
          <p:cNvPicPr>
            <a:picLocks noChangeAspect="1"/>
          </p:cNvPicPr>
          <p:nvPr/>
        </p:nvPicPr>
        <p:blipFill>
          <a:blip r:embed="rId2"/>
          <a:stretch>
            <a:fillRect/>
          </a:stretch>
        </p:blipFill>
        <p:spPr>
          <a:xfrm>
            <a:off x="4720656" y="1825625"/>
            <a:ext cx="7436108" cy="3150412"/>
          </a:xfrm>
          <a:prstGeom prst="rect">
            <a:avLst/>
          </a:prstGeom>
        </p:spPr>
      </p:pic>
    </p:spTree>
    <p:extLst>
      <p:ext uri="{BB962C8B-B14F-4D97-AF65-F5344CB8AC3E}">
        <p14:creationId xmlns:p14="http://schemas.microsoft.com/office/powerpoint/2010/main" val="366506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723E-8429-4320-ADF5-3A1833C54513}"/>
              </a:ext>
            </a:extLst>
          </p:cNvPr>
          <p:cNvSpPr>
            <a:spLocks noGrp="1"/>
          </p:cNvSpPr>
          <p:nvPr>
            <p:ph type="title"/>
          </p:nvPr>
        </p:nvSpPr>
        <p:spPr/>
        <p:txBody>
          <a:bodyPr/>
          <a:lstStyle/>
          <a:p>
            <a:r>
              <a:rPr lang="en-ZA" dirty="0"/>
              <a:t>Automatic Detection of Relationships</a:t>
            </a:r>
          </a:p>
        </p:txBody>
      </p:sp>
      <p:sp>
        <p:nvSpPr>
          <p:cNvPr id="3" name="Content Placeholder 2">
            <a:extLst>
              <a:ext uri="{FF2B5EF4-FFF2-40B4-BE49-F238E27FC236}">
                <a16:creationId xmlns:a16="http://schemas.microsoft.com/office/drawing/2014/main" id="{839625F4-0E88-4A1D-9366-C6728A094C82}"/>
              </a:ext>
            </a:extLst>
          </p:cNvPr>
          <p:cNvSpPr>
            <a:spLocks noGrp="1"/>
          </p:cNvSpPr>
          <p:nvPr>
            <p:ph idx="1"/>
          </p:nvPr>
        </p:nvSpPr>
        <p:spPr>
          <a:xfrm>
            <a:off x="838200" y="1663700"/>
            <a:ext cx="3657600" cy="4351338"/>
          </a:xfrm>
        </p:spPr>
        <p:txBody>
          <a:bodyPr>
            <a:normAutofit fontScale="77500" lnSpcReduction="20000"/>
          </a:bodyPr>
          <a:lstStyle/>
          <a:p>
            <a:r>
              <a:rPr lang="en-US" dirty="0"/>
              <a:t>Next, we need to verify that the two tables are connected; and we do this by clicking on the </a:t>
            </a:r>
            <a:r>
              <a:rPr lang="en-US" b="1" dirty="0"/>
              <a:t>Relationships</a:t>
            </a:r>
            <a:r>
              <a:rPr lang="en-US" dirty="0"/>
              <a:t> icon on the left of the screen. </a:t>
            </a:r>
          </a:p>
          <a:p>
            <a:r>
              <a:rPr lang="en-US" dirty="0"/>
              <a:t>The fact that we used the same name when creating the extra column in the travel table means that Power BI has automatically created the relationship for us; so, the two tables are already linked using the common column that we engineered in the </a:t>
            </a:r>
            <a:r>
              <a:rPr lang="en-US" b="1" dirty="0"/>
              <a:t>Query Editor</a:t>
            </a:r>
            <a:r>
              <a:rPr lang="en-US" dirty="0"/>
              <a:t>.</a:t>
            </a:r>
            <a:endParaRPr lang="en-ZA" dirty="0"/>
          </a:p>
        </p:txBody>
      </p:sp>
      <p:pic>
        <p:nvPicPr>
          <p:cNvPr id="5" name="Picture 4">
            <a:extLst>
              <a:ext uri="{FF2B5EF4-FFF2-40B4-BE49-F238E27FC236}">
                <a16:creationId xmlns:a16="http://schemas.microsoft.com/office/drawing/2014/main" id="{9DE6199E-092C-4C6B-9B4A-D79B9BFBBF61}"/>
              </a:ext>
            </a:extLst>
          </p:cNvPr>
          <p:cNvPicPr>
            <a:picLocks noChangeAspect="1"/>
          </p:cNvPicPr>
          <p:nvPr/>
        </p:nvPicPr>
        <p:blipFill>
          <a:blip r:embed="rId2"/>
          <a:stretch>
            <a:fillRect/>
          </a:stretch>
        </p:blipFill>
        <p:spPr>
          <a:xfrm>
            <a:off x="4726496" y="1303169"/>
            <a:ext cx="7213867" cy="4722829"/>
          </a:xfrm>
          <a:prstGeom prst="rect">
            <a:avLst/>
          </a:prstGeom>
        </p:spPr>
      </p:pic>
    </p:spTree>
    <p:extLst>
      <p:ext uri="{BB962C8B-B14F-4D97-AF65-F5344CB8AC3E}">
        <p14:creationId xmlns:p14="http://schemas.microsoft.com/office/powerpoint/2010/main" val="3135680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5C09-68B5-43C3-9BF4-F2F3B7F8C015}"/>
              </a:ext>
            </a:extLst>
          </p:cNvPr>
          <p:cNvSpPr>
            <a:spLocks noGrp="1"/>
          </p:cNvSpPr>
          <p:nvPr>
            <p:ph type="title"/>
          </p:nvPr>
        </p:nvSpPr>
        <p:spPr/>
        <p:txBody>
          <a:bodyPr/>
          <a:lstStyle/>
          <a:p>
            <a:r>
              <a:rPr lang="en-ZA" dirty="0"/>
              <a:t>Using the Table Visual</a:t>
            </a:r>
          </a:p>
        </p:txBody>
      </p:sp>
      <p:sp>
        <p:nvSpPr>
          <p:cNvPr id="3" name="Content Placeholder 2">
            <a:extLst>
              <a:ext uri="{FF2B5EF4-FFF2-40B4-BE49-F238E27FC236}">
                <a16:creationId xmlns:a16="http://schemas.microsoft.com/office/drawing/2014/main" id="{094D686D-0002-42F2-80B9-5BA0EBDAAC62}"/>
              </a:ext>
            </a:extLst>
          </p:cNvPr>
          <p:cNvSpPr>
            <a:spLocks noGrp="1"/>
          </p:cNvSpPr>
          <p:nvPr>
            <p:ph idx="1"/>
          </p:nvPr>
        </p:nvSpPr>
        <p:spPr>
          <a:xfrm>
            <a:off x="838200" y="1825625"/>
            <a:ext cx="3319130" cy="4351338"/>
          </a:xfrm>
        </p:spPr>
        <p:txBody>
          <a:bodyPr>
            <a:normAutofit fontScale="85000" lnSpcReduction="20000"/>
          </a:bodyPr>
          <a:lstStyle/>
          <a:p>
            <a:r>
              <a:rPr lang="en-US" dirty="0"/>
              <a:t>Now let us put together our basic report, starting with a table. </a:t>
            </a:r>
          </a:p>
          <a:p>
            <a:r>
              <a:rPr lang="en-US" dirty="0"/>
              <a:t>Click on the Table icon in the </a:t>
            </a:r>
            <a:r>
              <a:rPr lang="en-US" b="1" i="1" dirty="0"/>
              <a:t>Visualizations</a:t>
            </a:r>
            <a:r>
              <a:rPr lang="en-US" dirty="0"/>
              <a:t> pane. </a:t>
            </a:r>
          </a:p>
          <a:p>
            <a:r>
              <a:rPr lang="en-US" dirty="0"/>
              <a:t>(The name of each visual is displayed as a tool tip as you hover over the icons.) </a:t>
            </a:r>
          </a:p>
          <a:p>
            <a:r>
              <a:rPr lang="en-US" dirty="0"/>
              <a:t>Then increase the size of the tile and move it to the right of the page, as shown below.</a:t>
            </a:r>
            <a:endParaRPr lang="en-ZA" dirty="0"/>
          </a:p>
        </p:txBody>
      </p:sp>
      <p:pic>
        <p:nvPicPr>
          <p:cNvPr id="5" name="Picture 4">
            <a:extLst>
              <a:ext uri="{FF2B5EF4-FFF2-40B4-BE49-F238E27FC236}">
                <a16:creationId xmlns:a16="http://schemas.microsoft.com/office/drawing/2014/main" id="{682BEEDD-AC53-4DC4-8EAC-19BBCFC84E8C}"/>
              </a:ext>
            </a:extLst>
          </p:cNvPr>
          <p:cNvPicPr>
            <a:picLocks noChangeAspect="1"/>
          </p:cNvPicPr>
          <p:nvPr/>
        </p:nvPicPr>
        <p:blipFill>
          <a:blip r:embed="rId2"/>
          <a:stretch>
            <a:fillRect/>
          </a:stretch>
        </p:blipFill>
        <p:spPr>
          <a:xfrm>
            <a:off x="4027592" y="1690688"/>
            <a:ext cx="7997510" cy="3030168"/>
          </a:xfrm>
          <a:prstGeom prst="rect">
            <a:avLst/>
          </a:prstGeom>
        </p:spPr>
      </p:pic>
    </p:spTree>
    <p:extLst>
      <p:ext uri="{BB962C8B-B14F-4D97-AF65-F5344CB8AC3E}">
        <p14:creationId xmlns:p14="http://schemas.microsoft.com/office/powerpoint/2010/main" val="10450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2ACD-EB81-4D10-B2DA-1BA88B7755C9}"/>
              </a:ext>
            </a:extLst>
          </p:cNvPr>
          <p:cNvSpPr>
            <a:spLocks noGrp="1"/>
          </p:cNvSpPr>
          <p:nvPr>
            <p:ph type="title"/>
          </p:nvPr>
        </p:nvSpPr>
        <p:spPr/>
        <p:txBody>
          <a:bodyPr/>
          <a:lstStyle/>
          <a:p>
            <a:r>
              <a:rPr lang="en-ZA" dirty="0"/>
              <a:t>Using the Table Visual</a:t>
            </a:r>
          </a:p>
        </p:txBody>
      </p:sp>
      <p:sp>
        <p:nvSpPr>
          <p:cNvPr id="3" name="Content Placeholder 2">
            <a:extLst>
              <a:ext uri="{FF2B5EF4-FFF2-40B4-BE49-F238E27FC236}">
                <a16:creationId xmlns:a16="http://schemas.microsoft.com/office/drawing/2014/main" id="{58FD5ED2-DE0B-424C-91B6-B0D36CBB7384}"/>
              </a:ext>
            </a:extLst>
          </p:cNvPr>
          <p:cNvSpPr>
            <a:spLocks noGrp="1"/>
          </p:cNvSpPr>
          <p:nvPr>
            <p:ph idx="1"/>
          </p:nvPr>
        </p:nvSpPr>
        <p:spPr>
          <a:xfrm>
            <a:off x="838200" y="1825625"/>
            <a:ext cx="3244702" cy="4351338"/>
          </a:xfrm>
        </p:spPr>
        <p:txBody>
          <a:bodyPr>
            <a:normAutofit fontScale="70000" lnSpcReduction="20000"/>
          </a:bodyPr>
          <a:lstStyle/>
          <a:p>
            <a:r>
              <a:rPr lang="en-US" dirty="0"/>
              <a:t>To populate the table, drag fields from the </a:t>
            </a:r>
            <a:r>
              <a:rPr lang="en-US" i="1" dirty="0"/>
              <a:t>Fields</a:t>
            </a:r>
            <a:r>
              <a:rPr lang="en-US" dirty="0"/>
              <a:t> pane into the </a:t>
            </a:r>
            <a:r>
              <a:rPr lang="en-US" i="1" dirty="0"/>
              <a:t>Values</a:t>
            </a:r>
            <a:r>
              <a:rPr lang="en-US" dirty="0"/>
              <a:t> section of the </a:t>
            </a:r>
            <a:r>
              <a:rPr lang="en-US" b="1" i="1" dirty="0"/>
              <a:t>Visualizations</a:t>
            </a:r>
            <a:r>
              <a:rPr lang="en-US" dirty="0"/>
              <a:t> pane. </a:t>
            </a:r>
          </a:p>
          <a:p>
            <a:r>
              <a:rPr lang="en-US" dirty="0"/>
              <a:t>Let us start with the name of each of the individuals (“Name”); their country (“Country”) and then the budget in US dollars (“Budget USD”).</a:t>
            </a:r>
          </a:p>
          <a:p>
            <a:r>
              <a:rPr lang="en-US" dirty="0"/>
              <a:t>Next, let us increase the font size to 12 point, using </a:t>
            </a:r>
            <a:r>
              <a:rPr lang="en-US" i="1" dirty="0"/>
              <a:t>Format</a:t>
            </a:r>
            <a:r>
              <a:rPr lang="en-US" dirty="0"/>
              <a:t> &gt; </a:t>
            </a:r>
            <a:r>
              <a:rPr lang="en-US" i="1" dirty="0"/>
              <a:t>Values</a:t>
            </a:r>
            <a:r>
              <a:rPr lang="en-US" dirty="0"/>
              <a:t> &gt; </a:t>
            </a:r>
            <a:r>
              <a:rPr lang="en-US" i="1" dirty="0"/>
              <a:t>Text</a:t>
            </a:r>
            <a:r>
              <a:rPr lang="en-US" dirty="0"/>
              <a:t> </a:t>
            </a:r>
            <a:r>
              <a:rPr lang="en-US" i="1" dirty="0"/>
              <a:t>Size</a:t>
            </a:r>
            <a:r>
              <a:rPr lang="en-US" dirty="0"/>
              <a:t>; and then </a:t>
            </a:r>
            <a:r>
              <a:rPr lang="en-US" i="1" dirty="0"/>
              <a:t>Format</a:t>
            </a:r>
            <a:r>
              <a:rPr lang="en-US" dirty="0"/>
              <a:t> &gt; </a:t>
            </a:r>
            <a:r>
              <a:rPr lang="en-US" i="1" dirty="0"/>
              <a:t>Column</a:t>
            </a:r>
            <a:r>
              <a:rPr lang="en-US" dirty="0"/>
              <a:t> </a:t>
            </a:r>
            <a:r>
              <a:rPr lang="en-US" i="1" dirty="0"/>
              <a:t>Headers</a:t>
            </a:r>
            <a:r>
              <a:rPr lang="en-US" dirty="0"/>
              <a:t> &gt; </a:t>
            </a:r>
            <a:r>
              <a:rPr lang="en-US" i="1" dirty="0"/>
              <a:t>Text Size</a:t>
            </a:r>
            <a:r>
              <a:rPr lang="en-US" dirty="0"/>
              <a:t>.</a:t>
            </a:r>
            <a:endParaRPr lang="en-ZA" dirty="0"/>
          </a:p>
        </p:txBody>
      </p:sp>
      <p:pic>
        <p:nvPicPr>
          <p:cNvPr id="5" name="Picture 4">
            <a:extLst>
              <a:ext uri="{FF2B5EF4-FFF2-40B4-BE49-F238E27FC236}">
                <a16:creationId xmlns:a16="http://schemas.microsoft.com/office/drawing/2014/main" id="{E2FBA455-806B-4833-94CF-860EB87D0FF6}"/>
              </a:ext>
            </a:extLst>
          </p:cNvPr>
          <p:cNvPicPr>
            <a:picLocks noChangeAspect="1"/>
          </p:cNvPicPr>
          <p:nvPr/>
        </p:nvPicPr>
        <p:blipFill>
          <a:blip r:embed="rId2"/>
          <a:stretch>
            <a:fillRect/>
          </a:stretch>
        </p:blipFill>
        <p:spPr>
          <a:xfrm>
            <a:off x="4251476" y="1690688"/>
            <a:ext cx="7709440" cy="3434205"/>
          </a:xfrm>
          <a:prstGeom prst="rect">
            <a:avLst/>
          </a:prstGeom>
        </p:spPr>
      </p:pic>
    </p:spTree>
    <p:extLst>
      <p:ext uri="{BB962C8B-B14F-4D97-AF65-F5344CB8AC3E}">
        <p14:creationId xmlns:p14="http://schemas.microsoft.com/office/powerpoint/2010/main" val="322658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0DA3-4D3B-4308-BFB4-C9E08F920D09}"/>
              </a:ext>
            </a:extLst>
          </p:cNvPr>
          <p:cNvSpPr>
            <a:spLocks noGrp="1"/>
          </p:cNvSpPr>
          <p:nvPr>
            <p:ph type="title"/>
          </p:nvPr>
        </p:nvSpPr>
        <p:spPr/>
        <p:txBody>
          <a:bodyPr/>
          <a:lstStyle/>
          <a:p>
            <a:r>
              <a:rPr lang="en-ZA" dirty="0"/>
              <a:t>Using the Table Visual</a:t>
            </a:r>
          </a:p>
        </p:txBody>
      </p:sp>
      <p:sp>
        <p:nvSpPr>
          <p:cNvPr id="3" name="Content Placeholder 2">
            <a:extLst>
              <a:ext uri="{FF2B5EF4-FFF2-40B4-BE49-F238E27FC236}">
                <a16:creationId xmlns:a16="http://schemas.microsoft.com/office/drawing/2014/main" id="{A85B6F08-EDDC-49D0-B38F-C5E5AEF51660}"/>
              </a:ext>
            </a:extLst>
          </p:cNvPr>
          <p:cNvSpPr>
            <a:spLocks noGrp="1"/>
          </p:cNvSpPr>
          <p:nvPr>
            <p:ph idx="1"/>
          </p:nvPr>
        </p:nvSpPr>
        <p:spPr>
          <a:xfrm>
            <a:off x="838200" y="1825625"/>
            <a:ext cx="3351028" cy="4351338"/>
          </a:xfrm>
        </p:spPr>
        <p:txBody>
          <a:bodyPr/>
          <a:lstStyle/>
          <a:p>
            <a:r>
              <a:rPr lang="en-US" dirty="0"/>
              <a:t>Finally, let us spruce up the table formatting by choosing </a:t>
            </a:r>
            <a:r>
              <a:rPr lang="en-US" i="1" dirty="0"/>
              <a:t>Format</a:t>
            </a:r>
            <a:r>
              <a:rPr lang="en-US" dirty="0"/>
              <a:t> &gt; </a:t>
            </a:r>
            <a:r>
              <a:rPr lang="en-US" i="1" dirty="0"/>
              <a:t>Table Style </a:t>
            </a:r>
            <a:r>
              <a:rPr lang="en-US" dirty="0"/>
              <a:t>&gt; </a:t>
            </a:r>
            <a:r>
              <a:rPr lang="en-US" i="1" dirty="0"/>
              <a:t>Condensed</a:t>
            </a:r>
            <a:r>
              <a:rPr lang="en-US" dirty="0"/>
              <a:t>.</a:t>
            </a:r>
            <a:endParaRPr lang="en-ZA" dirty="0"/>
          </a:p>
        </p:txBody>
      </p:sp>
      <p:pic>
        <p:nvPicPr>
          <p:cNvPr id="5" name="Picture 4">
            <a:extLst>
              <a:ext uri="{FF2B5EF4-FFF2-40B4-BE49-F238E27FC236}">
                <a16:creationId xmlns:a16="http://schemas.microsoft.com/office/drawing/2014/main" id="{FDCE3471-A556-4191-B1FD-12CB8C051003}"/>
              </a:ext>
            </a:extLst>
          </p:cNvPr>
          <p:cNvPicPr>
            <a:picLocks noChangeAspect="1"/>
          </p:cNvPicPr>
          <p:nvPr/>
        </p:nvPicPr>
        <p:blipFill>
          <a:blip r:embed="rId2"/>
          <a:stretch>
            <a:fillRect/>
          </a:stretch>
        </p:blipFill>
        <p:spPr>
          <a:xfrm>
            <a:off x="4357800" y="1690687"/>
            <a:ext cx="7496135" cy="2870679"/>
          </a:xfrm>
          <a:prstGeom prst="rect">
            <a:avLst/>
          </a:prstGeom>
        </p:spPr>
      </p:pic>
    </p:spTree>
    <p:extLst>
      <p:ext uri="{BB962C8B-B14F-4D97-AF65-F5344CB8AC3E}">
        <p14:creationId xmlns:p14="http://schemas.microsoft.com/office/powerpoint/2010/main" val="363403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1A6B-4636-4FB7-8455-5784E2BA57FA}"/>
              </a:ext>
            </a:extLst>
          </p:cNvPr>
          <p:cNvSpPr>
            <a:spLocks noGrp="1"/>
          </p:cNvSpPr>
          <p:nvPr>
            <p:ph type="title"/>
          </p:nvPr>
        </p:nvSpPr>
        <p:spPr/>
        <p:txBody>
          <a:bodyPr/>
          <a:lstStyle/>
          <a:p>
            <a:r>
              <a:rPr lang="en-ZA" dirty="0"/>
              <a:t>Using the Table Visual</a:t>
            </a:r>
          </a:p>
        </p:txBody>
      </p:sp>
      <p:sp>
        <p:nvSpPr>
          <p:cNvPr id="3" name="Content Placeholder 2">
            <a:extLst>
              <a:ext uri="{FF2B5EF4-FFF2-40B4-BE49-F238E27FC236}">
                <a16:creationId xmlns:a16="http://schemas.microsoft.com/office/drawing/2014/main" id="{4270E701-B7F9-46E0-8644-77BFB69D36EA}"/>
              </a:ext>
            </a:extLst>
          </p:cNvPr>
          <p:cNvSpPr>
            <a:spLocks noGrp="1"/>
          </p:cNvSpPr>
          <p:nvPr>
            <p:ph idx="1"/>
          </p:nvPr>
        </p:nvSpPr>
        <p:spPr>
          <a:xfrm>
            <a:off x="838200" y="1690688"/>
            <a:ext cx="4314825" cy="4486275"/>
          </a:xfrm>
        </p:spPr>
        <p:txBody>
          <a:bodyPr>
            <a:normAutofit fontScale="92500" lnSpcReduction="20000"/>
          </a:bodyPr>
          <a:lstStyle/>
          <a:p>
            <a:r>
              <a:rPr lang="en-US" dirty="0"/>
              <a:t>To format the numbers, to make them easier to read, simply click on the field in question (in this case, we highlight “Budget USD”) and, in Modelling Tab, you will see a few icons which are very reminiscent of the formatting options you find in Excel. </a:t>
            </a:r>
          </a:p>
          <a:p>
            <a:r>
              <a:rPr lang="en-US" dirty="0"/>
              <a:t>So, here, we can use the thousands separator option and set the number of decimal set to zero.</a:t>
            </a:r>
          </a:p>
        </p:txBody>
      </p:sp>
      <p:pic>
        <p:nvPicPr>
          <p:cNvPr id="5" name="Picture 4">
            <a:extLst>
              <a:ext uri="{FF2B5EF4-FFF2-40B4-BE49-F238E27FC236}">
                <a16:creationId xmlns:a16="http://schemas.microsoft.com/office/drawing/2014/main" id="{01470B3A-1643-4630-9702-36DCB822DA4F}"/>
              </a:ext>
            </a:extLst>
          </p:cNvPr>
          <p:cNvPicPr>
            <a:picLocks noChangeAspect="1"/>
          </p:cNvPicPr>
          <p:nvPr/>
        </p:nvPicPr>
        <p:blipFill>
          <a:blip r:embed="rId2"/>
          <a:stretch>
            <a:fillRect/>
          </a:stretch>
        </p:blipFill>
        <p:spPr>
          <a:xfrm>
            <a:off x="5334176" y="1690688"/>
            <a:ext cx="6591250" cy="3319462"/>
          </a:xfrm>
          <a:prstGeom prst="rect">
            <a:avLst/>
          </a:prstGeom>
        </p:spPr>
      </p:pic>
    </p:spTree>
    <p:extLst>
      <p:ext uri="{BB962C8B-B14F-4D97-AF65-F5344CB8AC3E}">
        <p14:creationId xmlns:p14="http://schemas.microsoft.com/office/powerpoint/2010/main" val="3094050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1A6B-4636-4FB7-8455-5784E2BA57FA}"/>
              </a:ext>
            </a:extLst>
          </p:cNvPr>
          <p:cNvSpPr>
            <a:spLocks noGrp="1"/>
          </p:cNvSpPr>
          <p:nvPr>
            <p:ph type="title"/>
          </p:nvPr>
        </p:nvSpPr>
        <p:spPr/>
        <p:txBody>
          <a:bodyPr/>
          <a:lstStyle/>
          <a:p>
            <a:r>
              <a:rPr lang="en-ZA" dirty="0"/>
              <a:t>Creating Calculated Columns</a:t>
            </a:r>
          </a:p>
        </p:txBody>
      </p:sp>
      <p:sp>
        <p:nvSpPr>
          <p:cNvPr id="3" name="Content Placeholder 2">
            <a:extLst>
              <a:ext uri="{FF2B5EF4-FFF2-40B4-BE49-F238E27FC236}">
                <a16:creationId xmlns:a16="http://schemas.microsoft.com/office/drawing/2014/main" id="{4270E701-B7F9-46E0-8644-77BFB69D36EA}"/>
              </a:ext>
            </a:extLst>
          </p:cNvPr>
          <p:cNvSpPr>
            <a:spLocks noGrp="1"/>
          </p:cNvSpPr>
          <p:nvPr>
            <p:ph idx="1"/>
          </p:nvPr>
        </p:nvSpPr>
        <p:spPr>
          <a:xfrm>
            <a:off x="838200" y="1690688"/>
            <a:ext cx="4314825" cy="4486275"/>
          </a:xfrm>
        </p:spPr>
        <p:txBody>
          <a:bodyPr>
            <a:normAutofit fontScale="70000" lnSpcReduction="20000"/>
          </a:bodyPr>
          <a:lstStyle/>
          <a:p>
            <a:r>
              <a:rPr lang="en-US" dirty="0"/>
              <a:t>Next, let us use the data that we retrieved from the website to create columns which convert the budget figure into each of the other four currencies. </a:t>
            </a:r>
          </a:p>
          <a:p>
            <a:r>
              <a:rPr lang="en-US" dirty="0"/>
              <a:t>We will do this by creating a series of DAX formulas. </a:t>
            </a:r>
          </a:p>
          <a:p>
            <a:r>
              <a:rPr lang="en-US" dirty="0"/>
              <a:t>Data Analysis Expressions (DAX) is a programming language that is used throughout Microsoft Power BI for creating calculated columns, measures, and custom tables.</a:t>
            </a:r>
          </a:p>
          <a:p>
            <a:r>
              <a:rPr lang="en-US" dirty="0"/>
              <a:t>We will discuss DAX in more detail when we reach the data modelling title in this series. For the moment, we will just create the formulas without too much discussion of DAX.</a:t>
            </a:r>
          </a:p>
        </p:txBody>
      </p:sp>
      <p:pic>
        <p:nvPicPr>
          <p:cNvPr id="5" name="Picture 4">
            <a:extLst>
              <a:ext uri="{FF2B5EF4-FFF2-40B4-BE49-F238E27FC236}">
                <a16:creationId xmlns:a16="http://schemas.microsoft.com/office/drawing/2014/main" id="{01470B3A-1643-4630-9702-36DCB822DA4F}"/>
              </a:ext>
            </a:extLst>
          </p:cNvPr>
          <p:cNvPicPr>
            <a:picLocks noChangeAspect="1"/>
          </p:cNvPicPr>
          <p:nvPr/>
        </p:nvPicPr>
        <p:blipFill>
          <a:blip r:embed="rId2"/>
          <a:stretch>
            <a:fillRect/>
          </a:stretch>
        </p:blipFill>
        <p:spPr>
          <a:xfrm>
            <a:off x="5334176" y="1690688"/>
            <a:ext cx="6591250" cy="3319462"/>
          </a:xfrm>
          <a:prstGeom prst="rect">
            <a:avLst/>
          </a:prstGeom>
        </p:spPr>
      </p:pic>
    </p:spTree>
    <p:extLst>
      <p:ext uri="{BB962C8B-B14F-4D97-AF65-F5344CB8AC3E}">
        <p14:creationId xmlns:p14="http://schemas.microsoft.com/office/powerpoint/2010/main" val="4179473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1A6B-4636-4FB7-8455-5784E2BA57FA}"/>
              </a:ext>
            </a:extLst>
          </p:cNvPr>
          <p:cNvSpPr>
            <a:spLocks noGrp="1"/>
          </p:cNvSpPr>
          <p:nvPr>
            <p:ph type="title"/>
          </p:nvPr>
        </p:nvSpPr>
        <p:spPr/>
        <p:txBody>
          <a:bodyPr/>
          <a:lstStyle/>
          <a:p>
            <a:r>
              <a:rPr lang="en-ZA" dirty="0"/>
              <a:t>Creating Calculated Columns</a:t>
            </a:r>
          </a:p>
        </p:txBody>
      </p:sp>
      <p:sp>
        <p:nvSpPr>
          <p:cNvPr id="3" name="Content Placeholder 2">
            <a:extLst>
              <a:ext uri="{FF2B5EF4-FFF2-40B4-BE49-F238E27FC236}">
                <a16:creationId xmlns:a16="http://schemas.microsoft.com/office/drawing/2014/main" id="{4270E701-B7F9-46E0-8644-77BFB69D36EA}"/>
              </a:ext>
            </a:extLst>
          </p:cNvPr>
          <p:cNvSpPr>
            <a:spLocks noGrp="1"/>
          </p:cNvSpPr>
          <p:nvPr>
            <p:ph idx="1"/>
          </p:nvPr>
        </p:nvSpPr>
        <p:spPr>
          <a:xfrm>
            <a:off x="838200" y="1690688"/>
            <a:ext cx="10515600" cy="4486275"/>
          </a:xfrm>
        </p:spPr>
        <p:txBody>
          <a:bodyPr>
            <a:normAutofit fontScale="85000" lnSpcReduction="20000"/>
          </a:bodyPr>
          <a:lstStyle/>
          <a:p>
            <a:r>
              <a:rPr lang="en-US" dirty="0"/>
              <a:t>The best ways to do create calculated columns is in </a:t>
            </a:r>
            <a:r>
              <a:rPr lang="en-US" b="1" dirty="0"/>
              <a:t>Data</a:t>
            </a:r>
            <a:r>
              <a:rPr lang="en-US" dirty="0"/>
              <a:t> mode. </a:t>
            </a:r>
          </a:p>
          <a:p>
            <a:r>
              <a:rPr lang="en-US" dirty="0"/>
              <a:t>On the left of the screen, click on the </a:t>
            </a:r>
            <a:r>
              <a:rPr lang="en-US" b="1" dirty="0"/>
              <a:t>Data</a:t>
            </a:r>
            <a:r>
              <a:rPr lang="en-US" dirty="0"/>
              <a:t> button and then in the fields pane, highlight the Travel table.</a:t>
            </a:r>
          </a:p>
          <a:p>
            <a:r>
              <a:rPr lang="en-US" dirty="0"/>
              <a:t>Now, although creating calculated columns may seem fairly similar to the operation which we performed in the Query Editor, there is one big difference: relationships. </a:t>
            </a:r>
          </a:p>
          <a:p>
            <a:r>
              <a:rPr lang="en-US" dirty="0"/>
              <a:t>When creating a calculated column, we can use the relationship, which Power BI automatically created for us, to pull data across from the related table.</a:t>
            </a:r>
          </a:p>
          <a:p>
            <a:r>
              <a:rPr lang="en-US" dirty="0"/>
              <a:t>Let us begin with the Australian dollars column; to calculate the travel budget figure in Australian dollars, we simply take the Budget USD column and multiply it by the AUD column in the related “Exchange Rates Today” table. </a:t>
            </a:r>
          </a:p>
          <a:p>
            <a:r>
              <a:rPr lang="en-US" dirty="0"/>
              <a:t>The DAX formula that we need is as follows:</a:t>
            </a:r>
          </a:p>
          <a:p>
            <a:r>
              <a:rPr lang="en-US" dirty="0">
                <a:latin typeface="Courier New" panose="02070309020205020404" pitchFamily="49" charset="0"/>
                <a:cs typeface="Courier New" panose="02070309020205020404" pitchFamily="49" charset="0"/>
              </a:rPr>
              <a:t>Budget AUD = Travel [Budget USD] * RELATED('Exchange Rates Today'[</a:t>
            </a:r>
            <a:r>
              <a:rPr lang="en-US">
                <a:latin typeface="Courier New" panose="02070309020205020404" pitchFamily="49" charset="0"/>
                <a:cs typeface="Courier New" panose="02070309020205020404" pitchFamily="49" charset="0"/>
              </a:rPr>
              <a:t>AUD])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91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5F8A-474B-4FB2-BA11-C070FC79296E}"/>
              </a:ext>
            </a:extLst>
          </p:cNvPr>
          <p:cNvSpPr>
            <a:spLocks noGrp="1"/>
          </p:cNvSpPr>
          <p:nvPr>
            <p:ph type="title"/>
          </p:nvPr>
        </p:nvSpPr>
        <p:spPr/>
        <p:txBody>
          <a:bodyPr/>
          <a:lstStyle/>
          <a:p>
            <a:r>
              <a:rPr lang="en-ZA" dirty="0"/>
              <a:t>Creating Calculated Columns</a:t>
            </a:r>
          </a:p>
        </p:txBody>
      </p:sp>
      <p:sp>
        <p:nvSpPr>
          <p:cNvPr id="3" name="Content Placeholder 2">
            <a:extLst>
              <a:ext uri="{FF2B5EF4-FFF2-40B4-BE49-F238E27FC236}">
                <a16:creationId xmlns:a16="http://schemas.microsoft.com/office/drawing/2014/main" id="{D70CDB18-6B44-4933-BB23-17B8348C28D2}"/>
              </a:ext>
            </a:extLst>
          </p:cNvPr>
          <p:cNvSpPr>
            <a:spLocks noGrp="1"/>
          </p:cNvSpPr>
          <p:nvPr>
            <p:ph idx="1"/>
          </p:nvPr>
        </p:nvSpPr>
        <p:spPr>
          <a:xfrm>
            <a:off x="838200" y="1690688"/>
            <a:ext cx="4116572" cy="4486275"/>
          </a:xfrm>
        </p:spPr>
        <p:txBody>
          <a:bodyPr>
            <a:normAutofit fontScale="77500" lnSpcReduction="20000"/>
          </a:bodyPr>
          <a:lstStyle/>
          <a:p>
            <a:r>
              <a:rPr lang="en-US" dirty="0"/>
              <a:t>First, we have the name of the function “</a:t>
            </a:r>
            <a:r>
              <a:rPr lang="en-US" b="1" dirty="0">
                <a:latin typeface="Courier New" panose="02070309020205020404" pitchFamily="49" charset="0"/>
                <a:cs typeface="Courier New" panose="02070309020205020404" pitchFamily="49" charset="0"/>
              </a:rPr>
              <a:t>Budget AUD</a:t>
            </a:r>
            <a:r>
              <a:rPr lang="en-US" dirty="0"/>
              <a:t>” (This is our creation; we can use any name we choose.) </a:t>
            </a:r>
          </a:p>
          <a:p>
            <a:r>
              <a:rPr lang="en-US" dirty="0"/>
              <a:t>Then, to refer to columns in a DAX formula, you use the name of the table (in single quotes if the name contains spaces) followed by the name the column in square brackets.</a:t>
            </a:r>
          </a:p>
          <a:p>
            <a:r>
              <a:rPr lang="en-US" dirty="0"/>
              <a:t>However, because we are creating a column in the </a:t>
            </a:r>
            <a:r>
              <a:rPr lang="en-US" i="1" dirty="0"/>
              <a:t>Travel</a:t>
            </a:r>
            <a:r>
              <a:rPr lang="en-US" dirty="0"/>
              <a:t> table, when we refer to the AUD column of the “</a:t>
            </a:r>
            <a:r>
              <a:rPr lang="en-US" i="1" dirty="0"/>
              <a:t>Exchange Rates Today</a:t>
            </a:r>
            <a:r>
              <a:rPr lang="en-US" dirty="0"/>
              <a:t>” table, we need to wrap the column reference inside the </a:t>
            </a:r>
            <a:r>
              <a:rPr lang="en-US" dirty="0">
                <a:latin typeface="Courier New" panose="02070309020205020404" pitchFamily="49" charset="0"/>
                <a:cs typeface="Courier New" panose="02070309020205020404" pitchFamily="49" charset="0"/>
              </a:rPr>
              <a:t>RELATED</a:t>
            </a:r>
            <a:r>
              <a:rPr lang="en-US" dirty="0"/>
              <a:t> function.</a:t>
            </a:r>
            <a:endParaRPr lang="en-ZA" dirty="0"/>
          </a:p>
        </p:txBody>
      </p:sp>
      <p:pic>
        <p:nvPicPr>
          <p:cNvPr id="5" name="Picture 4">
            <a:extLst>
              <a:ext uri="{FF2B5EF4-FFF2-40B4-BE49-F238E27FC236}">
                <a16:creationId xmlns:a16="http://schemas.microsoft.com/office/drawing/2014/main" id="{CA8567F2-DD1A-411B-B956-1A4A3B04079B}"/>
              </a:ext>
            </a:extLst>
          </p:cNvPr>
          <p:cNvPicPr>
            <a:picLocks noChangeAspect="1"/>
          </p:cNvPicPr>
          <p:nvPr/>
        </p:nvPicPr>
        <p:blipFill>
          <a:blip r:embed="rId2"/>
          <a:stretch>
            <a:fillRect/>
          </a:stretch>
        </p:blipFill>
        <p:spPr>
          <a:xfrm>
            <a:off x="4833271" y="1690688"/>
            <a:ext cx="7154433" cy="3168391"/>
          </a:xfrm>
          <a:prstGeom prst="rect">
            <a:avLst/>
          </a:prstGeom>
        </p:spPr>
      </p:pic>
    </p:spTree>
    <p:extLst>
      <p:ext uri="{BB962C8B-B14F-4D97-AF65-F5344CB8AC3E}">
        <p14:creationId xmlns:p14="http://schemas.microsoft.com/office/powerpoint/2010/main" val="3741495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D64A-2CC1-4938-A1A6-DFC11D2CCBA0}"/>
              </a:ext>
            </a:extLst>
          </p:cNvPr>
          <p:cNvSpPr>
            <a:spLocks noGrp="1"/>
          </p:cNvSpPr>
          <p:nvPr>
            <p:ph type="title"/>
          </p:nvPr>
        </p:nvSpPr>
        <p:spPr/>
        <p:txBody>
          <a:bodyPr/>
          <a:lstStyle/>
          <a:p>
            <a:r>
              <a:rPr lang="en-ZA" dirty="0"/>
              <a:t>Creating Calculated Columns</a:t>
            </a:r>
          </a:p>
        </p:txBody>
      </p:sp>
      <p:sp>
        <p:nvSpPr>
          <p:cNvPr id="3" name="Content Placeholder 2">
            <a:extLst>
              <a:ext uri="{FF2B5EF4-FFF2-40B4-BE49-F238E27FC236}">
                <a16:creationId xmlns:a16="http://schemas.microsoft.com/office/drawing/2014/main" id="{0683BC1E-B2EA-4154-BC8B-AE31A7F53126}"/>
              </a:ext>
            </a:extLst>
          </p:cNvPr>
          <p:cNvSpPr>
            <a:spLocks noGrp="1"/>
          </p:cNvSpPr>
          <p:nvPr>
            <p:ph idx="1"/>
          </p:nvPr>
        </p:nvSpPr>
        <p:spPr/>
        <p:txBody>
          <a:bodyPr>
            <a:normAutofit fontScale="70000" lnSpcReduction="20000"/>
          </a:bodyPr>
          <a:lstStyle/>
          <a:p>
            <a:r>
              <a:rPr lang="en-US" dirty="0"/>
              <a:t>Power BI facilitates the creation of DAX formulas by displaying tooltips as you type. </a:t>
            </a:r>
          </a:p>
          <a:p>
            <a:r>
              <a:rPr lang="en-US" dirty="0"/>
              <a:t>When the option that you need is displayed, you can simply highlight it, using the down arrow on your keyboard, then press the Tab key to insert it into your formula.</a:t>
            </a:r>
          </a:p>
          <a:p>
            <a:r>
              <a:rPr lang="en-US" dirty="0"/>
              <a:t>Since the formulas for calculating the budget figure in each of the other currencies will be very similar to the one which we have just created, it makes sense to copy it, using Control-C. </a:t>
            </a:r>
            <a:r>
              <a:rPr lang="en-US" dirty="0">
                <a:solidFill>
                  <a:srgbClr val="FF0000"/>
                </a:solidFill>
              </a:rPr>
              <a:t>(Right-click is not available in the formula bar.)</a:t>
            </a:r>
          </a:p>
          <a:p>
            <a:r>
              <a:rPr lang="en-US" dirty="0"/>
              <a:t>To create the </a:t>
            </a:r>
            <a:r>
              <a:rPr lang="en-US" dirty="0">
                <a:latin typeface="Courier New" panose="02070309020205020404" pitchFamily="49" charset="0"/>
                <a:cs typeface="Courier New" panose="02070309020205020404" pitchFamily="49" charset="0"/>
              </a:rPr>
              <a:t>Budget CAD </a:t>
            </a:r>
            <a:r>
              <a:rPr lang="en-US" dirty="0"/>
              <a:t>column, simply click on New Column; press Control-V to paste in the first formula; then change “</a:t>
            </a:r>
            <a:r>
              <a:rPr lang="en-US" sz="2900" dirty="0">
                <a:latin typeface="Courier New" panose="02070309020205020404" pitchFamily="49" charset="0"/>
                <a:cs typeface="Courier New" panose="02070309020205020404" pitchFamily="49" charset="0"/>
              </a:rPr>
              <a:t>AUD</a:t>
            </a:r>
            <a:r>
              <a:rPr lang="en-US" dirty="0"/>
              <a:t>” to “</a:t>
            </a:r>
            <a:r>
              <a:rPr lang="en-US" sz="2900" dirty="0">
                <a:latin typeface="Courier New" panose="02070309020205020404" pitchFamily="49" charset="0"/>
                <a:cs typeface="Courier New" panose="02070309020205020404" pitchFamily="49" charset="0"/>
              </a:rPr>
              <a:t>CAD</a:t>
            </a:r>
            <a:r>
              <a:rPr lang="en-US" dirty="0"/>
              <a:t>” twice; once to rename the formula, and once to change the column being referenced. Your second formula should read:</a:t>
            </a:r>
          </a:p>
          <a:p>
            <a:pPr marL="457200" lvl="1" indent="0">
              <a:buNone/>
            </a:pPr>
            <a:r>
              <a:rPr lang="en-US" b="1" dirty="0">
                <a:latin typeface="Courier New" panose="02070309020205020404" pitchFamily="49" charset="0"/>
                <a:cs typeface="Courier New" panose="02070309020205020404" pitchFamily="49" charset="0"/>
              </a:rPr>
              <a:t>Budget CAD = Travel [Budget USD] * RELATED('Exchange Rates Today'[CAD])</a:t>
            </a:r>
          </a:p>
          <a:p>
            <a:r>
              <a:rPr lang="en-US" dirty="0"/>
              <a:t>To finish, create two further columns, using the following formulas:</a:t>
            </a:r>
          </a:p>
          <a:p>
            <a:pPr marL="457200" lvl="1" indent="0">
              <a:buNone/>
            </a:pPr>
            <a:r>
              <a:rPr lang="en-US" b="1" dirty="0">
                <a:latin typeface="Courier New" panose="02070309020205020404" pitchFamily="49" charset="0"/>
                <a:cs typeface="Courier New" panose="02070309020205020404" pitchFamily="49" charset="0"/>
              </a:rPr>
              <a:t>Budget GBP = Travel [Budget USD] * RELATED('Exchange Rates Today'[GBP])</a:t>
            </a:r>
          </a:p>
          <a:p>
            <a:r>
              <a:rPr lang="en-US" dirty="0"/>
              <a:t>and</a:t>
            </a:r>
          </a:p>
          <a:p>
            <a:pPr marL="457200" lvl="1" indent="0">
              <a:buNone/>
            </a:pPr>
            <a:r>
              <a:rPr lang="en-US" b="1" dirty="0">
                <a:latin typeface="Courier New" panose="02070309020205020404" pitchFamily="49" charset="0"/>
                <a:cs typeface="Courier New" panose="02070309020205020404" pitchFamily="49" charset="0"/>
              </a:rPr>
              <a:t>Budget NZD = Travel [Budget USD] * RELATED('Exchange Rates Today'[NZD])</a:t>
            </a:r>
            <a:endParaRPr lang="en-Z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3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C599-8325-47C8-86FE-304B1986E130}"/>
              </a:ext>
            </a:extLst>
          </p:cNvPr>
          <p:cNvSpPr>
            <a:spLocks noGrp="1"/>
          </p:cNvSpPr>
          <p:nvPr>
            <p:ph type="title"/>
          </p:nvPr>
        </p:nvSpPr>
        <p:spPr/>
        <p:txBody>
          <a:bodyPr/>
          <a:lstStyle/>
          <a:p>
            <a:r>
              <a:rPr lang="en-ZA" dirty="0"/>
              <a:t>Connecting to Web Data</a:t>
            </a:r>
          </a:p>
        </p:txBody>
      </p:sp>
      <p:sp>
        <p:nvSpPr>
          <p:cNvPr id="3" name="Content Placeholder 2">
            <a:extLst>
              <a:ext uri="{FF2B5EF4-FFF2-40B4-BE49-F238E27FC236}">
                <a16:creationId xmlns:a16="http://schemas.microsoft.com/office/drawing/2014/main" id="{0CF828D2-71B0-4F64-8DA7-D169745AA3B1}"/>
              </a:ext>
            </a:extLst>
          </p:cNvPr>
          <p:cNvSpPr>
            <a:spLocks noGrp="1"/>
          </p:cNvSpPr>
          <p:nvPr>
            <p:ph idx="1"/>
          </p:nvPr>
        </p:nvSpPr>
        <p:spPr/>
        <p:txBody>
          <a:bodyPr/>
          <a:lstStyle/>
          <a:p>
            <a:r>
              <a:rPr lang="en-US" dirty="0"/>
              <a:t>Sometimes you are required to load data directly from the web, or other online services such as SharePoint, OneDrive, Dynamics 365, Google Analytics, etc.</a:t>
            </a:r>
          </a:p>
          <a:p>
            <a:r>
              <a:rPr lang="en-US" dirty="0"/>
              <a:t>Retrieving data from a web URL, Power BI also allows you to retrieve data from within the web page itself.</a:t>
            </a:r>
          </a:p>
          <a:p>
            <a:r>
              <a:rPr lang="en-US" dirty="0"/>
              <a:t>Often however, data on Web pages aren't in tidy tables that are easy to extract. </a:t>
            </a:r>
          </a:p>
          <a:p>
            <a:r>
              <a:rPr lang="en-US" dirty="0"/>
              <a:t>Getting data from such pages can be challenging, even if the data is structured and consistent.</a:t>
            </a:r>
            <a:endParaRPr lang="en-ZA" dirty="0"/>
          </a:p>
        </p:txBody>
      </p:sp>
    </p:spTree>
    <p:extLst>
      <p:ext uri="{BB962C8B-B14F-4D97-AF65-F5344CB8AC3E}">
        <p14:creationId xmlns:p14="http://schemas.microsoft.com/office/powerpoint/2010/main" val="4136641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ABE6-7EE2-4558-8357-74B6AA9C2928}"/>
              </a:ext>
            </a:extLst>
          </p:cNvPr>
          <p:cNvSpPr>
            <a:spLocks noGrp="1"/>
          </p:cNvSpPr>
          <p:nvPr>
            <p:ph type="title"/>
          </p:nvPr>
        </p:nvSpPr>
        <p:spPr/>
        <p:txBody>
          <a:bodyPr/>
          <a:lstStyle/>
          <a:p>
            <a:r>
              <a:rPr lang="en-ZA" dirty="0"/>
              <a:t>Using the Slicer Visual</a:t>
            </a:r>
          </a:p>
        </p:txBody>
      </p:sp>
      <p:sp>
        <p:nvSpPr>
          <p:cNvPr id="3" name="Content Placeholder 2">
            <a:extLst>
              <a:ext uri="{FF2B5EF4-FFF2-40B4-BE49-F238E27FC236}">
                <a16:creationId xmlns:a16="http://schemas.microsoft.com/office/drawing/2014/main" id="{5937F74E-C2C7-4C35-B4F7-A273850630EC}"/>
              </a:ext>
            </a:extLst>
          </p:cNvPr>
          <p:cNvSpPr>
            <a:spLocks noGrp="1"/>
          </p:cNvSpPr>
          <p:nvPr>
            <p:ph idx="1"/>
          </p:nvPr>
        </p:nvSpPr>
        <p:spPr>
          <a:xfrm>
            <a:off x="838200" y="1825625"/>
            <a:ext cx="3524250" cy="4351338"/>
          </a:xfrm>
        </p:spPr>
        <p:txBody>
          <a:bodyPr>
            <a:normAutofit fontScale="77500" lnSpcReduction="20000"/>
          </a:bodyPr>
          <a:lstStyle/>
          <a:p>
            <a:r>
              <a:rPr lang="en-US" dirty="0"/>
              <a:t>Let us complete the report by adding a couple of slicers to enable the user to filter the report. </a:t>
            </a:r>
          </a:p>
          <a:p>
            <a:r>
              <a:rPr lang="en-US" dirty="0"/>
              <a:t>To create a new visual, make sure that nothing is selected by clicking in space. </a:t>
            </a:r>
          </a:p>
          <a:p>
            <a:r>
              <a:rPr lang="en-US" dirty="0"/>
              <a:t>The </a:t>
            </a:r>
            <a:r>
              <a:rPr lang="en-US" i="1" dirty="0"/>
              <a:t>Slicer</a:t>
            </a:r>
            <a:r>
              <a:rPr lang="en-US" dirty="0"/>
              <a:t> visual is the icon which contains a funnel.</a:t>
            </a:r>
          </a:p>
          <a:p>
            <a:r>
              <a:rPr lang="en-US" dirty="0"/>
              <a:t>To populate the new visual, while it is still highlighted, in the </a:t>
            </a:r>
            <a:r>
              <a:rPr lang="en-US" b="1" dirty="0"/>
              <a:t>Fields</a:t>
            </a:r>
            <a:r>
              <a:rPr lang="en-US" dirty="0"/>
              <a:t> pane, click on the checkbox next to </a:t>
            </a:r>
            <a:r>
              <a:rPr lang="en-US" i="1" dirty="0"/>
              <a:t>Country</a:t>
            </a:r>
            <a:r>
              <a:rPr lang="en-US" dirty="0"/>
              <a:t> in the </a:t>
            </a:r>
            <a:r>
              <a:rPr lang="en-US" i="1" dirty="0"/>
              <a:t>Travel</a:t>
            </a:r>
            <a:r>
              <a:rPr lang="en-US" dirty="0"/>
              <a:t> table.</a:t>
            </a:r>
            <a:endParaRPr lang="en-ZA" dirty="0"/>
          </a:p>
        </p:txBody>
      </p:sp>
      <p:pic>
        <p:nvPicPr>
          <p:cNvPr id="5" name="Picture 4">
            <a:extLst>
              <a:ext uri="{FF2B5EF4-FFF2-40B4-BE49-F238E27FC236}">
                <a16:creationId xmlns:a16="http://schemas.microsoft.com/office/drawing/2014/main" id="{288D1DDD-1E2D-4430-B23C-FDFBD721D0B7}"/>
              </a:ext>
            </a:extLst>
          </p:cNvPr>
          <p:cNvPicPr>
            <a:picLocks noChangeAspect="1"/>
          </p:cNvPicPr>
          <p:nvPr/>
        </p:nvPicPr>
        <p:blipFill>
          <a:blip r:embed="rId2"/>
          <a:stretch>
            <a:fillRect/>
          </a:stretch>
        </p:blipFill>
        <p:spPr>
          <a:xfrm>
            <a:off x="4432689" y="1525921"/>
            <a:ext cx="7610698" cy="3141329"/>
          </a:xfrm>
          <a:prstGeom prst="rect">
            <a:avLst/>
          </a:prstGeom>
        </p:spPr>
      </p:pic>
    </p:spTree>
    <p:extLst>
      <p:ext uri="{BB962C8B-B14F-4D97-AF65-F5344CB8AC3E}">
        <p14:creationId xmlns:p14="http://schemas.microsoft.com/office/powerpoint/2010/main" val="1826615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4961-A0A8-433A-85C7-87FF0DE07B05}"/>
              </a:ext>
            </a:extLst>
          </p:cNvPr>
          <p:cNvSpPr>
            <a:spLocks noGrp="1"/>
          </p:cNvSpPr>
          <p:nvPr>
            <p:ph type="title"/>
          </p:nvPr>
        </p:nvSpPr>
        <p:spPr/>
        <p:txBody>
          <a:bodyPr/>
          <a:lstStyle/>
          <a:p>
            <a:r>
              <a:rPr lang="en-ZA" dirty="0"/>
              <a:t>Creating Calculated Columns</a:t>
            </a:r>
          </a:p>
        </p:txBody>
      </p:sp>
      <p:sp>
        <p:nvSpPr>
          <p:cNvPr id="3" name="Content Placeholder 2">
            <a:extLst>
              <a:ext uri="{FF2B5EF4-FFF2-40B4-BE49-F238E27FC236}">
                <a16:creationId xmlns:a16="http://schemas.microsoft.com/office/drawing/2014/main" id="{FF584B91-49B4-4C90-88D5-52B719471BF4}"/>
              </a:ext>
            </a:extLst>
          </p:cNvPr>
          <p:cNvSpPr>
            <a:spLocks noGrp="1"/>
          </p:cNvSpPr>
          <p:nvPr>
            <p:ph idx="1"/>
          </p:nvPr>
        </p:nvSpPr>
        <p:spPr>
          <a:xfrm>
            <a:off x="838200" y="1825625"/>
            <a:ext cx="4690730" cy="4351338"/>
          </a:xfrm>
        </p:spPr>
        <p:txBody>
          <a:bodyPr>
            <a:normAutofit fontScale="70000" lnSpcReduction="20000"/>
          </a:bodyPr>
          <a:lstStyle/>
          <a:p>
            <a:r>
              <a:rPr lang="en-US" dirty="0"/>
              <a:t>The text is fairly small by default. </a:t>
            </a:r>
          </a:p>
          <a:p>
            <a:r>
              <a:rPr lang="en-US" dirty="0"/>
              <a:t>To increase the size, use the slider in </a:t>
            </a:r>
            <a:r>
              <a:rPr lang="en-US" i="1" dirty="0"/>
              <a:t>Format</a:t>
            </a:r>
            <a:r>
              <a:rPr lang="en-US" dirty="0"/>
              <a:t> &gt; </a:t>
            </a:r>
            <a:r>
              <a:rPr lang="en-US" i="1" dirty="0"/>
              <a:t>Items</a:t>
            </a:r>
            <a:r>
              <a:rPr lang="en-US" dirty="0"/>
              <a:t> &gt; </a:t>
            </a:r>
            <a:r>
              <a:rPr lang="en-US" i="1" dirty="0"/>
              <a:t>Text Size</a:t>
            </a:r>
            <a:r>
              <a:rPr lang="en-US" dirty="0"/>
              <a:t>. </a:t>
            </a:r>
          </a:p>
          <a:p>
            <a:r>
              <a:rPr lang="en-US" dirty="0"/>
              <a:t>The header is superfluous; so simply click the On/Off button next to its name to get rid of it.</a:t>
            </a:r>
          </a:p>
          <a:p>
            <a:r>
              <a:rPr lang="en-US" dirty="0"/>
              <a:t>To create a second slicer for Month, we can copy the one we have just customized. </a:t>
            </a:r>
          </a:p>
          <a:p>
            <a:r>
              <a:rPr lang="en-US" dirty="0">
                <a:solidFill>
                  <a:srgbClr val="FF0000"/>
                </a:solidFill>
              </a:rPr>
              <a:t>Right-click is not available; so just user Control-C, followed by Control-V. </a:t>
            </a:r>
          </a:p>
          <a:p>
            <a:r>
              <a:rPr lang="en-US" dirty="0"/>
              <a:t>Then, to replace </a:t>
            </a:r>
            <a:r>
              <a:rPr lang="en-US" i="1" dirty="0"/>
              <a:t>Country</a:t>
            </a:r>
            <a:r>
              <a:rPr lang="en-US" dirty="0"/>
              <a:t> with </a:t>
            </a:r>
            <a:r>
              <a:rPr lang="en-US" i="1" dirty="0"/>
              <a:t>Month</a:t>
            </a:r>
            <a:r>
              <a:rPr lang="en-US" dirty="0"/>
              <a:t>, drag </a:t>
            </a:r>
            <a:r>
              <a:rPr lang="en-US" i="1" dirty="0"/>
              <a:t>Travel</a:t>
            </a:r>
            <a:r>
              <a:rPr lang="en-US" dirty="0"/>
              <a:t> &gt; </a:t>
            </a:r>
            <a:r>
              <a:rPr lang="en-US" i="1" dirty="0"/>
              <a:t>Month</a:t>
            </a:r>
            <a:r>
              <a:rPr lang="en-US" dirty="0"/>
              <a:t> from the </a:t>
            </a:r>
            <a:r>
              <a:rPr lang="en-US" b="1" dirty="0"/>
              <a:t>Fields</a:t>
            </a:r>
            <a:r>
              <a:rPr lang="en-US" dirty="0"/>
              <a:t> pane on top of the </a:t>
            </a:r>
            <a:r>
              <a:rPr lang="en-US" i="1" dirty="0"/>
              <a:t>Country</a:t>
            </a:r>
            <a:r>
              <a:rPr lang="en-US" dirty="0"/>
              <a:t> field in the Fields Tab of the </a:t>
            </a:r>
            <a:r>
              <a:rPr lang="en-US" b="1" i="1" dirty="0"/>
              <a:t>Visualizations</a:t>
            </a:r>
            <a:r>
              <a:rPr lang="en-US" dirty="0"/>
              <a:t> pane.</a:t>
            </a:r>
            <a:endParaRPr lang="en-ZA" dirty="0"/>
          </a:p>
        </p:txBody>
      </p:sp>
      <p:pic>
        <p:nvPicPr>
          <p:cNvPr id="5" name="Picture 4">
            <a:extLst>
              <a:ext uri="{FF2B5EF4-FFF2-40B4-BE49-F238E27FC236}">
                <a16:creationId xmlns:a16="http://schemas.microsoft.com/office/drawing/2014/main" id="{E338EAF2-CF87-4718-B0FC-65B63D5B838B}"/>
              </a:ext>
            </a:extLst>
          </p:cNvPr>
          <p:cNvPicPr>
            <a:picLocks noChangeAspect="1"/>
          </p:cNvPicPr>
          <p:nvPr/>
        </p:nvPicPr>
        <p:blipFill>
          <a:blip r:embed="rId2"/>
          <a:stretch>
            <a:fillRect/>
          </a:stretch>
        </p:blipFill>
        <p:spPr>
          <a:xfrm>
            <a:off x="5528930" y="1949242"/>
            <a:ext cx="6393306" cy="2622758"/>
          </a:xfrm>
          <a:prstGeom prst="rect">
            <a:avLst/>
          </a:prstGeom>
        </p:spPr>
      </p:pic>
    </p:spTree>
    <p:extLst>
      <p:ext uri="{BB962C8B-B14F-4D97-AF65-F5344CB8AC3E}">
        <p14:creationId xmlns:p14="http://schemas.microsoft.com/office/powerpoint/2010/main" val="520135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65E9-D8FD-4E91-A995-336CA987B63C}"/>
              </a:ext>
            </a:extLst>
          </p:cNvPr>
          <p:cNvSpPr>
            <a:spLocks noGrp="1"/>
          </p:cNvSpPr>
          <p:nvPr>
            <p:ph type="title"/>
          </p:nvPr>
        </p:nvSpPr>
        <p:spPr/>
        <p:txBody>
          <a:bodyPr/>
          <a:lstStyle/>
          <a:p>
            <a:r>
              <a:rPr lang="en-ZA" dirty="0"/>
              <a:t>Sorting date fields</a:t>
            </a:r>
          </a:p>
        </p:txBody>
      </p:sp>
      <p:sp>
        <p:nvSpPr>
          <p:cNvPr id="3" name="Content Placeholder 2">
            <a:extLst>
              <a:ext uri="{FF2B5EF4-FFF2-40B4-BE49-F238E27FC236}">
                <a16:creationId xmlns:a16="http://schemas.microsoft.com/office/drawing/2014/main" id="{FAC66B2E-BBAB-4D15-8E15-3DA93A23C03C}"/>
              </a:ext>
            </a:extLst>
          </p:cNvPr>
          <p:cNvSpPr>
            <a:spLocks noGrp="1"/>
          </p:cNvSpPr>
          <p:nvPr>
            <p:ph idx="1"/>
          </p:nvPr>
        </p:nvSpPr>
        <p:spPr>
          <a:xfrm>
            <a:off x="838199" y="1524000"/>
            <a:ext cx="4705351" cy="4652963"/>
          </a:xfrm>
        </p:spPr>
        <p:txBody>
          <a:bodyPr>
            <a:normAutofit fontScale="62500" lnSpcReduction="20000"/>
          </a:bodyPr>
          <a:lstStyle/>
          <a:p>
            <a:r>
              <a:rPr lang="en-US" dirty="0"/>
              <a:t>You will notice that the months are sorted alphabetically; to sort the months chronologically, we simply need a numeric column. </a:t>
            </a:r>
          </a:p>
          <a:p>
            <a:r>
              <a:rPr lang="en-US" dirty="0"/>
              <a:t>If you switch to </a:t>
            </a:r>
            <a:r>
              <a:rPr lang="en-US" b="1" dirty="0"/>
              <a:t>Data</a:t>
            </a:r>
            <a:r>
              <a:rPr lang="en-US" dirty="0"/>
              <a:t> mode and highlight the </a:t>
            </a:r>
            <a:r>
              <a:rPr lang="en-US" i="1" dirty="0"/>
              <a:t>Travel</a:t>
            </a:r>
            <a:r>
              <a:rPr lang="en-US" dirty="0"/>
              <a:t> table, you will notice that we have a column called “Month Offset”. </a:t>
            </a:r>
          </a:p>
          <a:p>
            <a:r>
              <a:rPr lang="en-US" dirty="0"/>
              <a:t>This indicates how many months in the future the budget figure in each row will apply.</a:t>
            </a:r>
          </a:p>
          <a:p>
            <a:r>
              <a:rPr lang="en-US" dirty="0"/>
              <a:t>To have the months sorted using the numeric sort order of the “Month Offset” column, we highlight the “Month” column in the Fields pane; and, in the Modelling Tab of the Ribbon, Power BI has this very useful feature: Sort by Column. </a:t>
            </a:r>
          </a:p>
          <a:p>
            <a:r>
              <a:rPr lang="en-US" dirty="0"/>
              <a:t>We simply choose Month Offset from the drop-down menu; and, thereafter, the “Month” column will be sorted using the values in the “Month Offset” column.</a:t>
            </a:r>
            <a:endParaRPr lang="en-ZA" dirty="0"/>
          </a:p>
        </p:txBody>
      </p:sp>
      <p:pic>
        <p:nvPicPr>
          <p:cNvPr id="5" name="Picture 4">
            <a:extLst>
              <a:ext uri="{FF2B5EF4-FFF2-40B4-BE49-F238E27FC236}">
                <a16:creationId xmlns:a16="http://schemas.microsoft.com/office/drawing/2014/main" id="{7A6A7422-CFDF-4784-A091-26250372A86D}"/>
              </a:ext>
            </a:extLst>
          </p:cNvPr>
          <p:cNvPicPr>
            <a:picLocks noChangeAspect="1"/>
          </p:cNvPicPr>
          <p:nvPr/>
        </p:nvPicPr>
        <p:blipFill>
          <a:blip r:embed="rId2"/>
          <a:stretch>
            <a:fillRect/>
          </a:stretch>
        </p:blipFill>
        <p:spPr>
          <a:xfrm>
            <a:off x="5495925" y="1825625"/>
            <a:ext cx="6416312" cy="2663812"/>
          </a:xfrm>
          <a:prstGeom prst="rect">
            <a:avLst/>
          </a:prstGeom>
        </p:spPr>
      </p:pic>
    </p:spTree>
    <p:extLst>
      <p:ext uri="{BB962C8B-B14F-4D97-AF65-F5344CB8AC3E}">
        <p14:creationId xmlns:p14="http://schemas.microsoft.com/office/powerpoint/2010/main" val="3534611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263-51C5-4EFE-8D23-531C704C08A0}"/>
              </a:ext>
            </a:extLst>
          </p:cNvPr>
          <p:cNvSpPr>
            <a:spLocks noGrp="1"/>
          </p:cNvSpPr>
          <p:nvPr>
            <p:ph type="title"/>
          </p:nvPr>
        </p:nvSpPr>
        <p:spPr/>
        <p:txBody>
          <a:bodyPr/>
          <a:lstStyle/>
          <a:p>
            <a:r>
              <a:rPr lang="en-ZA" dirty="0"/>
              <a:t>NAVIGATING REPORTS</a:t>
            </a:r>
          </a:p>
        </p:txBody>
      </p:sp>
      <p:sp>
        <p:nvSpPr>
          <p:cNvPr id="3" name="Content Placeholder 2">
            <a:extLst>
              <a:ext uri="{FF2B5EF4-FFF2-40B4-BE49-F238E27FC236}">
                <a16:creationId xmlns:a16="http://schemas.microsoft.com/office/drawing/2014/main" id="{3E29CD68-59AC-4624-956B-3F26E69FE3C2}"/>
              </a:ext>
            </a:extLst>
          </p:cNvPr>
          <p:cNvSpPr>
            <a:spLocks noGrp="1"/>
          </p:cNvSpPr>
          <p:nvPr>
            <p:ph idx="1"/>
          </p:nvPr>
        </p:nvSpPr>
        <p:spPr>
          <a:xfrm>
            <a:off x="838200" y="1825625"/>
            <a:ext cx="3574312" cy="4351338"/>
          </a:xfrm>
        </p:spPr>
        <p:txBody>
          <a:bodyPr>
            <a:normAutofit fontScale="77500" lnSpcReduction="20000"/>
          </a:bodyPr>
          <a:lstStyle/>
          <a:p>
            <a:r>
              <a:rPr lang="en-US" dirty="0"/>
              <a:t>That completes our basic report.</a:t>
            </a:r>
          </a:p>
          <a:p>
            <a:r>
              <a:rPr lang="en-US" dirty="0"/>
              <a:t>So, now, if we want to know how much Australia is going to be spending in November, for example; we can just use our two filters to restrict the data to those two criteria.</a:t>
            </a:r>
          </a:p>
          <a:p>
            <a:r>
              <a:rPr lang="en-US" dirty="0"/>
              <a:t>Each time we click </a:t>
            </a:r>
            <a:r>
              <a:rPr lang="en-US" b="1" dirty="0"/>
              <a:t>Home</a:t>
            </a:r>
            <a:r>
              <a:rPr lang="en-US" dirty="0"/>
              <a:t> &gt; </a:t>
            </a:r>
            <a:r>
              <a:rPr lang="en-US" b="1" dirty="0"/>
              <a:t>Refresh</a:t>
            </a:r>
            <a:r>
              <a:rPr lang="en-US" dirty="0"/>
              <a:t>, Power BI will fetch the latest data from the currency web page and update the figures in our table.</a:t>
            </a:r>
            <a:endParaRPr lang="en-ZA" dirty="0"/>
          </a:p>
        </p:txBody>
      </p:sp>
      <p:pic>
        <p:nvPicPr>
          <p:cNvPr id="5" name="Picture 4">
            <a:extLst>
              <a:ext uri="{FF2B5EF4-FFF2-40B4-BE49-F238E27FC236}">
                <a16:creationId xmlns:a16="http://schemas.microsoft.com/office/drawing/2014/main" id="{744D0955-3EED-4BFF-B47D-A7A39C2850BD}"/>
              </a:ext>
            </a:extLst>
          </p:cNvPr>
          <p:cNvPicPr>
            <a:picLocks noChangeAspect="1"/>
          </p:cNvPicPr>
          <p:nvPr/>
        </p:nvPicPr>
        <p:blipFill>
          <a:blip r:embed="rId2"/>
          <a:stretch>
            <a:fillRect/>
          </a:stretch>
        </p:blipFill>
        <p:spPr>
          <a:xfrm>
            <a:off x="4412512" y="1825624"/>
            <a:ext cx="7017488" cy="4373691"/>
          </a:xfrm>
          <a:prstGeom prst="rect">
            <a:avLst/>
          </a:prstGeom>
        </p:spPr>
      </p:pic>
    </p:spTree>
    <p:extLst>
      <p:ext uri="{BB962C8B-B14F-4D97-AF65-F5344CB8AC3E}">
        <p14:creationId xmlns:p14="http://schemas.microsoft.com/office/powerpoint/2010/main" val="3305155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8711-78B5-4304-87F4-F17989F18A98}"/>
              </a:ext>
            </a:extLst>
          </p:cNvPr>
          <p:cNvSpPr>
            <a:spLocks noGrp="1"/>
          </p:cNvSpPr>
          <p:nvPr>
            <p:ph type="title"/>
          </p:nvPr>
        </p:nvSpPr>
        <p:spPr/>
        <p:txBody>
          <a:bodyPr/>
          <a:lstStyle/>
          <a:p>
            <a:r>
              <a:rPr lang="en-ZA" dirty="0"/>
              <a:t>Practice</a:t>
            </a:r>
          </a:p>
        </p:txBody>
      </p:sp>
      <p:sp>
        <p:nvSpPr>
          <p:cNvPr id="3" name="Content Placeholder 2">
            <a:extLst>
              <a:ext uri="{FF2B5EF4-FFF2-40B4-BE49-F238E27FC236}">
                <a16:creationId xmlns:a16="http://schemas.microsoft.com/office/drawing/2014/main" id="{829A75BE-B4D7-4175-BC16-E8EF986484B4}"/>
              </a:ext>
            </a:extLst>
          </p:cNvPr>
          <p:cNvSpPr>
            <a:spLocks noGrp="1"/>
          </p:cNvSpPr>
          <p:nvPr>
            <p:ph idx="1"/>
          </p:nvPr>
        </p:nvSpPr>
        <p:spPr>
          <a:xfrm>
            <a:off x="838200" y="1476375"/>
            <a:ext cx="10515600" cy="4700588"/>
          </a:xfrm>
        </p:spPr>
        <p:txBody>
          <a:bodyPr>
            <a:normAutofit fontScale="92500" lnSpcReduction="20000"/>
          </a:bodyPr>
          <a:lstStyle/>
          <a:p>
            <a:r>
              <a:rPr lang="en-US" dirty="0"/>
              <a:t>As a soccer fan, you want to report on the UEFA European </a:t>
            </a:r>
            <a:r>
              <a:rPr lang="en-US"/>
              <a:t>Championship winners </a:t>
            </a:r>
            <a:r>
              <a:rPr lang="en-US" dirty="0"/>
              <a:t>over the years. </a:t>
            </a:r>
          </a:p>
          <a:p>
            <a:r>
              <a:rPr lang="en-US" dirty="0"/>
              <a:t>You can get the UEFA winners data from the Results table on the UEFA European Football Championship Wikipedia page at </a:t>
            </a:r>
            <a:r>
              <a:rPr lang="en-US" dirty="0">
                <a:hlinkClick r:id="rId2"/>
              </a:rPr>
              <a:t>https://en.wikipedia.org/wiki/UEFA_European_Football_Championship</a:t>
            </a:r>
            <a:r>
              <a:rPr lang="en-US" dirty="0"/>
              <a:t> </a:t>
            </a:r>
          </a:p>
          <a:p>
            <a:r>
              <a:rPr lang="en-US" dirty="0"/>
              <a:t>Besides Wikipedia, you can find this information on other websites.</a:t>
            </a:r>
          </a:p>
          <a:p>
            <a:r>
              <a:rPr lang="en-US" dirty="0"/>
              <a:t>Using the Results table on that web page, create a map that shows the number of UEFA Champions League winners in each country.</a:t>
            </a:r>
          </a:p>
          <a:p>
            <a:r>
              <a:rPr lang="en-US" dirty="0"/>
              <a:t>Note: You may need to perform some transformation first to prepare the data for analysis.</a:t>
            </a:r>
          </a:p>
          <a:p>
            <a:r>
              <a:rPr lang="en-US" dirty="0"/>
              <a:t>Add another visual to such as Pie Chart, Donut Chart or Tree Map to enhance your reporting.</a:t>
            </a:r>
          </a:p>
          <a:p>
            <a:r>
              <a:rPr lang="en-US" dirty="0"/>
              <a:t>Which of the visuals gives you the best impressions for this kind of data?</a:t>
            </a:r>
          </a:p>
          <a:p>
            <a:endParaRPr lang="en-ZA" dirty="0"/>
          </a:p>
        </p:txBody>
      </p:sp>
    </p:spTree>
    <p:extLst>
      <p:ext uri="{BB962C8B-B14F-4D97-AF65-F5344CB8AC3E}">
        <p14:creationId xmlns:p14="http://schemas.microsoft.com/office/powerpoint/2010/main" val="168329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1A79-09CA-410C-BBF1-68BE9AE37BD4}"/>
              </a:ext>
            </a:extLst>
          </p:cNvPr>
          <p:cNvSpPr>
            <a:spLocks noGrp="1"/>
          </p:cNvSpPr>
          <p:nvPr>
            <p:ph type="title"/>
          </p:nvPr>
        </p:nvSpPr>
        <p:spPr/>
        <p:txBody>
          <a:bodyPr/>
          <a:lstStyle/>
          <a:p>
            <a:r>
              <a:rPr lang="en-ZA" dirty="0"/>
              <a:t>Examining the Source Data</a:t>
            </a:r>
          </a:p>
        </p:txBody>
      </p:sp>
      <p:sp>
        <p:nvSpPr>
          <p:cNvPr id="3" name="Content Placeholder 2">
            <a:extLst>
              <a:ext uri="{FF2B5EF4-FFF2-40B4-BE49-F238E27FC236}">
                <a16:creationId xmlns:a16="http://schemas.microsoft.com/office/drawing/2014/main" id="{547BDC4C-20FB-4697-A03A-F31CE51CE95B}"/>
              </a:ext>
            </a:extLst>
          </p:cNvPr>
          <p:cNvSpPr>
            <a:spLocks noGrp="1"/>
          </p:cNvSpPr>
          <p:nvPr>
            <p:ph idx="1"/>
          </p:nvPr>
        </p:nvSpPr>
        <p:spPr>
          <a:xfrm>
            <a:off x="111168" y="1931642"/>
            <a:ext cx="3000153" cy="2203036"/>
          </a:xfrm>
        </p:spPr>
        <p:txBody>
          <a:bodyPr>
            <a:normAutofit fontScale="77500" lnSpcReduction="20000"/>
          </a:bodyPr>
          <a:lstStyle/>
          <a:p>
            <a:r>
              <a:rPr lang="en-US" dirty="0"/>
              <a:t>Open the sub-folder called “content”. </a:t>
            </a:r>
          </a:p>
          <a:p>
            <a:r>
              <a:rPr lang="en-US" dirty="0"/>
              <a:t>Inside it, you will find an excel file called “travel budget.xlsx”.</a:t>
            </a:r>
          </a:p>
          <a:p>
            <a:r>
              <a:rPr lang="en-US" dirty="0"/>
              <a:t>Let us begin by opening this file.</a:t>
            </a:r>
          </a:p>
          <a:p>
            <a:endParaRPr lang="en-ZA" dirty="0"/>
          </a:p>
        </p:txBody>
      </p:sp>
      <p:pic>
        <p:nvPicPr>
          <p:cNvPr id="5" name="Picture 4">
            <a:extLst>
              <a:ext uri="{FF2B5EF4-FFF2-40B4-BE49-F238E27FC236}">
                <a16:creationId xmlns:a16="http://schemas.microsoft.com/office/drawing/2014/main" id="{ABF28465-1998-4BCF-AAB7-31091FB3D99C}"/>
              </a:ext>
            </a:extLst>
          </p:cNvPr>
          <p:cNvPicPr>
            <a:picLocks noChangeAspect="1"/>
          </p:cNvPicPr>
          <p:nvPr/>
        </p:nvPicPr>
        <p:blipFill>
          <a:blip r:embed="rId2"/>
          <a:stretch>
            <a:fillRect/>
          </a:stretch>
        </p:blipFill>
        <p:spPr>
          <a:xfrm>
            <a:off x="3111321" y="1931642"/>
            <a:ext cx="8969511" cy="3531745"/>
          </a:xfrm>
          <a:prstGeom prst="rect">
            <a:avLst/>
          </a:prstGeom>
        </p:spPr>
      </p:pic>
    </p:spTree>
    <p:extLst>
      <p:ext uri="{BB962C8B-B14F-4D97-AF65-F5344CB8AC3E}">
        <p14:creationId xmlns:p14="http://schemas.microsoft.com/office/powerpoint/2010/main" val="28547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08F1-74C1-48B1-AB22-5981B8E43C4A}"/>
              </a:ext>
            </a:extLst>
          </p:cNvPr>
          <p:cNvSpPr>
            <a:spLocks noGrp="1"/>
          </p:cNvSpPr>
          <p:nvPr>
            <p:ph type="title"/>
          </p:nvPr>
        </p:nvSpPr>
        <p:spPr/>
        <p:txBody>
          <a:bodyPr/>
          <a:lstStyle/>
          <a:p>
            <a:r>
              <a:rPr lang="en-ZA" dirty="0"/>
              <a:t>Examining the Source Data</a:t>
            </a:r>
          </a:p>
        </p:txBody>
      </p:sp>
      <p:sp>
        <p:nvSpPr>
          <p:cNvPr id="3" name="Content Placeholder 2">
            <a:extLst>
              <a:ext uri="{FF2B5EF4-FFF2-40B4-BE49-F238E27FC236}">
                <a16:creationId xmlns:a16="http://schemas.microsoft.com/office/drawing/2014/main" id="{19B298D9-0C29-4FEC-AFC7-942B210CAAC8}"/>
              </a:ext>
            </a:extLst>
          </p:cNvPr>
          <p:cNvSpPr>
            <a:spLocks noGrp="1"/>
          </p:cNvSpPr>
          <p:nvPr>
            <p:ph idx="1"/>
          </p:nvPr>
        </p:nvSpPr>
        <p:spPr/>
        <p:txBody>
          <a:bodyPr/>
          <a:lstStyle/>
          <a:p>
            <a:r>
              <a:rPr lang="en-US" dirty="0"/>
              <a:t>There is a table containing budget data which shows the estimated travel costs for all our employees. </a:t>
            </a:r>
          </a:p>
          <a:p>
            <a:r>
              <a:rPr lang="en-US" dirty="0"/>
              <a:t>To keep the data fresh, instead of putting static data in the </a:t>
            </a:r>
            <a:r>
              <a:rPr lang="en-US" dirty="0">
                <a:solidFill>
                  <a:srgbClr val="FF0000"/>
                </a:solidFill>
              </a:rPr>
              <a:t>"Month Num"</a:t>
            </a:r>
            <a:r>
              <a:rPr lang="en-US" dirty="0"/>
              <a:t> column, </a:t>
            </a:r>
            <a:r>
              <a:rPr lang="en-US" dirty="0">
                <a:solidFill>
                  <a:srgbClr val="FF0000"/>
                </a:solidFill>
              </a:rPr>
              <a:t>used is a formula</a:t>
            </a:r>
            <a:r>
              <a:rPr lang="en-US" dirty="0"/>
              <a:t>; so that, whenever you open the file, Excel recalculates the next three months. </a:t>
            </a:r>
          </a:p>
          <a:p>
            <a:r>
              <a:rPr lang="en-US" dirty="0"/>
              <a:t>The figures in the</a:t>
            </a:r>
            <a:r>
              <a:rPr lang="en-US" dirty="0">
                <a:solidFill>
                  <a:srgbClr val="FF0000"/>
                </a:solidFill>
              </a:rPr>
              <a:t> "Budget USD" </a:t>
            </a:r>
            <a:r>
              <a:rPr lang="en-US" dirty="0"/>
              <a:t>will stay the same, but the month columns will change depending on the current date.</a:t>
            </a:r>
            <a:endParaRPr lang="en-ZA" dirty="0"/>
          </a:p>
        </p:txBody>
      </p:sp>
    </p:spTree>
    <p:extLst>
      <p:ext uri="{BB962C8B-B14F-4D97-AF65-F5344CB8AC3E}">
        <p14:creationId xmlns:p14="http://schemas.microsoft.com/office/powerpoint/2010/main" val="99505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781C-AEDB-4043-A8A9-3F2A8E4D0DBE}"/>
              </a:ext>
            </a:extLst>
          </p:cNvPr>
          <p:cNvSpPr>
            <a:spLocks noGrp="1"/>
          </p:cNvSpPr>
          <p:nvPr>
            <p:ph type="title"/>
          </p:nvPr>
        </p:nvSpPr>
        <p:spPr/>
        <p:txBody>
          <a:bodyPr/>
          <a:lstStyle/>
          <a:p>
            <a:r>
              <a:rPr lang="en-US" dirty="0"/>
              <a:t>Connecting to the Excel Data</a:t>
            </a:r>
            <a:endParaRPr lang="en-ZA" dirty="0"/>
          </a:p>
        </p:txBody>
      </p:sp>
      <p:sp>
        <p:nvSpPr>
          <p:cNvPr id="3" name="Content Placeholder 2">
            <a:extLst>
              <a:ext uri="{FF2B5EF4-FFF2-40B4-BE49-F238E27FC236}">
                <a16:creationId xmlns:a16="http://schemas.microsoft.com/office/drawing/2014/main" id="{E136C2A2-632B-4CE1-B2DC-22BD8B5F178A}"/>
              </a:ext>
            </a:extLst>
          </p:cNvPr>
          <p:cNvSpPr>
            <a:spLocks noGrp="1"/>
          </p:cNvSpPr>
          <p:nvPr>
            <p:ph idx="1"/>
          </p:nvPr>
        </p:nvSpPr>
        <p:spPr>
          <a:xfrm>
            <a:off x="838200" y="1825625"/>
            <a:ext cx="4722628" cy="4351338"/>
          </a:xfrm>
        </p:spPr>
        <p:txBody>
          <a:bodyPr/>
          <a:lstStyle/>
          <a:p>
            <a:r>
              <a:rPr lang="en-US" dirty="0"/>
              <a:t>choose </a:t>
            </a:r>
            <a:r>
              <a:rPr lang="en-US" dirty="0">
                <a:solidFill>
                  <a:srgbClr val="FF0000"/>
                </a:solidFill>
              </a:rPr>
              <a:t>Home &gt; Get Data</a:t>
            </a:r>
            <a:r>
              <a:rPr lang="en-US" dirty="0"/>
              <a:t> &gt; Excel and navigate to the </a:t>
            </a:r>
            <a:r>
              <a:rPr lang="en-US" dirty="0">
                <a:solidFill>
                  <a:srgbClr val="FF0000"/>
                </a:solidFill>
              </a:rPr>
              <a:t>"Travel budget" </a:t>
            </a:r>
            <a:r>
              <a:rPr lang="en-US" dirty="0"/>
              <a:t>file, then double-click to connect to it.</a:t>
            </a:r>
            <a:endParaRPr lang="en-ZA" dirty="0"/>
          </a:p>
        </p:txBody>
      </p:sp>
      <p:pic>
        <p:nvPicPr>
          <p:cNvPr id="5" name="Picture 4">
            <a:extLst>
              <a:ext uri="{FF2B5EF4-FFF2-40B4-BE49-F238E27FC236}">
                <a16:creationId xmlns:a16="http://schemas.microsoft.com/office/drawing/2014/main" id="{22725955-23E4-4DA1-A81B-28404ED734B7}"/>
              </a:ext>
            </a:extLst>
          </p:cNvPr>
          <p:cNvPicPr>
            <a:picLocks noChangeAspect="1"/>
          </p:cNvPicPr>
          <p:nvPr/>
        </p:nvPicPr>
        <p:blipFill>
          <a:blip r:embed="rId2"/>
          <a:stretch>
            <a:fillRect/>
          </a:stretch>
        </p:blipFill>
        <p:spPr>
          <a:xfrm>
            <a:off x="5793645" y="1550107"/>
            <a:ext cx="5809872" cy="3425930"/>
          </a:xfrm>
          <a:prstGeom prst="rect">
            <a:avLst/>
          </a:prstGeom>
        </p:spPr>
      </p:pic>
    </p:spTree>
    <p:extLst>
      <p:ext uri="{BB962C8B-B14F-4D97-AF65-F5344CB8AC3E}">
        <p14:creationId xmlns:p14="http://schemas.microsoft.com/office/powerpoint/2010/main" val="370008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4251-9052-468C-928B-675C4A801FC2}"/>
              </a:ext>
            </a:extLst>
          </p:cNvPr>
          <p:cNvSpPr>
            <a:spLocks noGrp="1"/>
          </p:cNvSpPr>
          <p:nvPr>
            <p:ph type="title"/>
          </p:nvPr>
        </p:nvSpPr>
        <p:spPr/>
        <p:txBody>
          <a:bodyPr/>
          <a:lstStyle/>
          <a:p>
            <a:r>
              <a:rPr lang="en-US" dirty="0"/>
              <a:t>Connecting to the Excel Data</a:t>
            </a:r>
            <a:endParaRPr lang="en-ZA" dirty="0"/>
          </a:p>
        </p:txBody>
      </p:sp>
      <p:sp>
        <p:nvSpPr>
          <p:cNvPr id="3" name="Content Placeholder 2">
            <a:extLst>
              <a:ext uri="{FF2B5EF4-FFF2-40B4-BE49-F238E27FC236}">
                <a16:creationId xmlns:a16="http://schemas.microsoft.com/office/drawing/2014/main" id="{1FCD49D8-8BFE-4111-AF44-504D732FC49B}"/>
              </a:ext>
            </a:extLst>
          </p:cNvPr>
          <p:cNvSpPr>
            <a:spLocks noGrp="1"/>
          </p:cNvSpPr>
          <p:nvPr>
            <p:ph idx="1"/>
          </p:nvPr>
        </p:nvSpPr>
        <p:spPr>
          <a:xfrm>
            <a:off x="119269" y="1825625"/>
            <a:ext cx="2915479" cy="4351338"/>
          </a:xfrm>
        </p:spPr>
        <p:txBody>
          <a:bodyPr/>
          <a:lstStyle/>
          <a:p>
            <a:r>
              <a:rPr lang="en-US" dirty="0"/>
              <a:t>Activate the </a:t>
            </a:r>
            <a:r>
              <a:rPr lang="en-US" dirty="0">
                <a:solidFill>
                  <a:srgbClr val="FF0000"/>
                </a:solidFill>
              </a:rPr>
              <a:t>checkbox</a:t>
            </a:r>
            <a:r>
              <a:rPr lang="en-US" dirty="0"/>
              <a:t> next to the </a:t>
            </a:r>
            <a:r>
              <a:rPr lang="en-US" dirty="0">
                <a:solidFill>
                  <a:srgbClr val="FF0000"/>
                </a:solidFill>
              </a:rPr>
              <a:t>"travel" </a:t>
            </a:r>
            <a:r>
              <a:rPr lang="en-US" dirty="0"/>
              <a:t>table</a:t>
            </a:r>
            <a:r>
              <a:rPr lang="en-US" dirty="0">
                <a:solidFill>
                  <a:srgbClr val="FF0000"/>
                </a:solidFill>
              </a:rPr>
              <a:t> </a:t>
            </a:r>
            <a:r>
              <a:rPr lang="en-US" dirty="0"/>
              <a:t>and click the edit button to view the table in the </a:t>
            </a:r>
            <a:r>
              <a:rPr lang="en-US" b="1" dirty="0"/>
              <a:t>Query Editor</a:t>
            </a:r>
            <a:r>
              <a:rPr lang="en-US" dirty="0"/>
              <a:t>.</a:t>
            </a:r>
            <a:endParaRPr lang="en-ZA" dirty="0">
              <a:solidFill>
                <a:srgbClr val="FF0000"/>
              </a:solidFill>
            </a:endParaRPr>
          </a:p>
        </p:txBody>
      </p:sp>
      <p:pic>
        <p:nvPicPr>
          <p:cNvPr id="5" name="Picture 4">
            <a:extLst>
              <a:ext uri="{FF2B5EF4-FFF2-40B4-BE49-F238E27FC236}">
                <a16:creationId xmlns:a16="http://schemas.microsoft.com/office/drawing/2014/main" id="{632EB6BD-501E-4863-8322-8DC006101BB4}"/>
              </a:ext>
            </a:extLst>
          </p:cNvPr>
          <p:cNvPicPr>
            <a:picLocks noChangeAspect="1"/>
          </p:cNvPicPr>
          <p:nvPr/>
        </p:nvPicPr>
        <p:blipFill>
          <a:blip r:embed="rId2"/>
          <a:stretch>
            <a:fillRect/>
          </a:stretch>
        </p:blipFill>
        <p:spPr>
          <a:xfrm>
            <a:off x="3272980" y="1690688"/>
            <a:ext cx="8923316" cy="2870679"/>
          </a:xfrm>
          <a:prstGeom prst="rect">
            <a:avLst/>
          </a:prstGeom>
        </p:spPr>
      </p:pic>
    </p:spTree>
    <p:extLst>
      <p:ext uri="{BB962C8B-B14F-4D97-AF65-F5344CB8AC3E}">
        <p14:creationId xmlns:p14="http://schemas.microsoft.com/office/powerpoint/2010/main" val="58337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5B9A-D992-4988-82E6-A1F487F8597C}"/>
              </a:ext>
            </a:extLst>
          </p:cNvPr>
          <p:cNvSpPr>
            <a:spLocks noGrp="1"/>
          </p:cNvSpPr>
          <p:nvPr>
            <p:ph type="title"/>
          </p:nvPr>
        </p:nvSpPr>
        <p:spPr/>
        <p:txBody>
          <a:bodyPr/>
          <a:lstStyle/>
          <a:p>
            <a:r>
              <a:rPr lang="en-US" dirty="0"/>
              <a:t>Connecting to the Currency Exchange Rate Data</a:t>
            </a:r>
            <a:endParaRPr lang="en-ZA" dirty="0"/>
          </a:p>
        </p:txBody>
      </p:sp>
      <p:sp>
        <p:nvSpPr>
          <p:cNvPr id="3" name="Content Placeholder 2">
            <a:extLst>
              <a:ext uri="{FF2B5EF4-FFF2-40B4-BE49-F238E27FC236}">
                <a16:creationId xmlns:a16="http://schemas.microsoft.com/office/drawing/2014/main" id="{5AFE15DE-AB38-49ED-875F-BB92B9A9EBC9}"/>
              </a:ext>
            </a:extLst>
          </p:cNvPr>
          <p:cNvSpPr>
            <a:spLocks noGrp="1"/>
          </p:cNvSpPr>
          <p:nvPr>
            <p:ph idx="1"/>
          </p:nvPr>
        </p:nvSpPr>
        <p:spPr>
          <a:xfrm>
            <a:off x="838200" y="1825625"/>
            <a:ext cx="4403651" cy="4351338"/>
          </a:xfrm>
        </p:spPr>
        <p:txBody>
          <a:bodyPr/>
          <a:lstStyle/>
          <a:p>
            <a:r>
              <a:rPr lang="en-US" dirty="0"/>
              <a:t>In the Query Editor, choose Home &gt; New Source &gt; Web. Enter the following URL and click OK to connect:</a:t>
            </a:r>
          </a:p>
          <a:p>
            <a:r>
              <a:rPr lang="en-US" dirty="0">
                <a:solidFill>
                  <a:srgbClr val="00B0F0"/>
                </a:solidFill>
                <a:hlinkClick r:id="rId2"/>
              </a:rPr>
              <a:t>http://www.currency-converter.org.uk/currency-exchange-rates.html</a:t>
            </a:r>
            <a:r>
              <a:rPr lang="en-US" dirty="0">
                <a:solidFill>
                  <a:srgbClr val="00B0F0"/>
                </a:solidFill>
              </a:rPr>
              <a:t> </a:t>
            </a:r>
            <a:endParaRPr lang="en-ZA" dirty="0">
              <a:solidFill>
                <a:srgbClr val="00B0F0"/>
              </a:solidFill>
            </a:endParaRPr>
          </a:p>
        </p:txBody>
      </p:sp>
      <p:pic>
        <p:nvPicPr>
          <p:cNvPr id="5" name="Picture 4">
            <a:extLst>
              <a:ext uri="{FF2B5EF4-FFF2-40B4-BE49-F238E27FC236}">
                <a16:creationId xmlns:a16="http://schemas.microsoft.com/office/drawing/2014/main" id="{CC816BB0-27BE-47E8-B3DC-CDBD043B1369}"/>
              </a:ext>
            </a:extLst>
          </p:cNvPr>
          <p:cNvPicPr>
            <a:picLocks noChangeAspect="1"/>
          </p:cNvPicPr>
          <p:nvPr/>
        </p:nvPicPr>
        <p:blipFill>
          <a:blip r:embed="rId3"/>
          <a:stretch>
            <a:fillRect/>
          </a:stretch>
        </p:blipFill>
        <p:spPr>
          <a:xfrm>
            <a:off x="5241851" y="1690688"/>
            <a:ext cx="6824904" cy="2168931"/>
          </a:xfrm>
          <a:prstGeom prst="rect">
            <a:avLst/>
          </a:prstGeom>
        </p:spPr>
      </p:pic>
    </p:spTree>
    <p:extLst>
      <p:ext uri="{BB962C8B-B14F-4D97-AF65-F5344CB8AC3E}">
        <p14:creationId xmlns:p14="http://schemas.microsoft.com/office/powerpoint/2010/main" val="54146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DF2B-4B63-46A5-BDF0-0E1E28222881}"/>
              </a:ext>
            </a:extLst>
          </p:cNvPr>
          <p:cNvSpPr>
            <a:spLocks noGrp="1"/>
          </p:cNvSpPr>
          <p:nvPr>
            <p:ph type="title"/>
          </p:nvPr>
        </p:nvSpPr>
        <p:spPr/>
        <p:txBody>
          <a:bodyPr/>
          <a:lstStyle/>
          <a:p>
            <a:r>
              <a:rPr lang="en-US" dirty="0"/>
              <a:t>Connecting to the Web Data</a:t>
            </a:r>
            <a:endParaRPr lang="en-ZA" dirty="0"/>
          </a:p>
        </p:txBody>
      </p:sp>
      <p:sp>
        <p:nvSpPr>
          <p:cNvPr id="3" name="Content Placeholder 2">
            <a:extLst>
              <a:ext uri="{FF2B5EF4-FFF2-40B4-BE49-F238E27FC236}">
                <a16:creationId xmlns:a16="http://schemas.microsoft.com/office/drawing/2014/main" id="{B256F75F-2987-4DB6-A4AD-42D90A76CEB0}"/>
              </a:ext>
            </a:extLst>
          </p:cNvPr>
          <p:cNvSpPr>
            <a:spLocks noGrp="1"/>
          </p:cNvSpPr>
          <p:nvPr>
            <p:ph idx="1"/>
          </p:nvPr>
        </p:nvSpPr>
        <p:spPr>
          <a:xfrm>
            <a:off x="838200" y="1825625"/>
            <a:ext cx="4520609" cy="4667250"/>
          </a:xfrm>
        </p:spPr>
        <p:txBody>
          <a:bodyPr>
            <a:normAutofit fontScale="92500" lnSpcReduction="20000"/>
          </a:bodyPr>
          <a:lstStyle/>
          <a:p>
            <a:r>
              <a:rPr lang="en-US" dirty="0"/>
              <a:t>When examining the web page, Power BI will focus on tabular data; basically, it is going to look for HTML tables, as indicated by the HTML </a:t>
            </a:r>
            <a:r>
              <a:rPr lang="en-US" dirty="0">
                <a:latin typeface="Courier New" panose="02070309020205020404" pitchFamily="49" charset="0"/>
                <a:cs typeface="Courier New" panose="02070309020205020404" pitchFamily="49" charset="0"/>
              </a:rPr>
              <a:t>&lt;table&gt; </a:t>
            </a:r>
            <a:r>
              <a:rPr lang="en-US" dirty="0"/>
              <a:t>element; and it shows you all of the tables it has retrieved.</a:t>
            </a:r>
          </a:p>
          <a:p>
            <a:r>
              <a:rPr lang="en-US" dirty="0">
                <a:solidFill>
                  <a:srgbClr val="FF0000"/>
                </a:solidFill>
              </a:rPr>
              <a:t>Click on the checkbox next to each one</a:t>
            </a:r>
            <a:r>
              <a:rPr lang="en-US" dirty="0"/>
              <a:t>, and you will be given a preview of the data which that table contains.</a:t>
            </a:r>
          </a:p>
          <a:p>
            <a:r>
              <a:rPr lang="en-US" dirty="0"/>
              <a:t>The table we are looking for is the one which contains the exchange rate information.</a:t>
            </a:r>
          </a:p>
        </p:txBody>
      </p:sp>
      <p:pic>
        <p:nvPicPr>
          <p:cNvPr id="5" name="Picture 4">
            <a:extLst>
              <a:ext uri="{FF2B5EF4-FFF2-40B4-BE49-F238E27FC236}">
                <a16:creationId xmlns:a16="http://schemas.microsoft.com/office/drawing/2014/main" id="{39C103DB-4219-4D8A-B6B5-867892E2D10A}"/>
              </a:ext>
            </a:extLst>
          </p:cNvPr>
          <p:cNvPicPr>
            <a:picLocks noChangeAspect="1"/>
          </p:cNvPicPr>
          <p:nvPr/>
        </p:nvPicPr>
        <p:blipFill>
          <a:blip r:embed="rId2"/>
          <a:stretch>
            <a:fillRect/>
          </a:stretch>
        </p:blipFill>
        <p:spPr>
          <a:xfrm>
            <a:off x="5239778" y="1903339"/>
            <a:ext cx="6980579" cy="2913210"/>
          </a:xfrm>
          <a:prstGeom prst="rect">
            <a:avLst/>
          </a:prstGeom>
        </p:spPr>
      </p:pic>
    </p:spTree>
    <p:extLst>
      <p:ext uri="{BB962C8B-B14F-4D97-AF65-F5344CB8AC3E}">
        <p14:creationId xmlns:p14="http://schemas.microsoft.com/office/powerpoint/2010/main" val="342499396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699E85BA5754D8CF866EBBE319EB1" ma:contentTypeVersion="10" ma:contentTypeDescription="Create a new document." ma:contentTypeScope="" ma:versionID="18a44769352d7c3a640c2998ffec52b8">
  <xsd:schema xmlns:xsd="http://www.w3.org/2001/XMLSchema" xmlns:xs="http://www.w3.org/2001/XMLSchema" xmlns:p="http://schemas.microsoft.com/office/2006/metadata/properties" xmlns:ns2="0dbf5560-7f34-4578-adde-35f2b64a47a2" xmlns:ns3="00473a82-3e89-4603-8977-db5f84c2a966" targetNamespace="http://schemas.microsoft.com/office/2006/metadata/properties" ma:root="true" ma:fieldsID="0aef365316f679b0b2520dabf6842b76" ns2:_="" ns3:_="">
    <xsd:import namespace="0dbf5560-7f34-4578-adde-35f2b64a47a2"/>
    <xsd:import namespace="00473a82-3e89-4603-8977-db5f84c2a96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bf5560-7f34-4578-adde-35f2b64a4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2b4c3-ad89-44e0-9eed-c911eaa683c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473a82-3e89-4603-8977-db5f84c2a966"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428cfbf-06a7-420e-b2db-6245dd909ea4}" ma:internalName="TaxCatchAll" ma:showField="CatchAllData" ma:web="00473a82-3e89-4603-8977-db5f84c2a9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dbf5560-7f34-4578-adde-35f2b64a47a2">
      <Terms xmlns="http://schemas.microsoft.com/office/infopath/2007/PartnerControls"/>
    </lcf76f155ced4ddcb4097134ff3c332f>
    <TaxCatchAll xmlns="00473a82-3e89-4603-8977-db5f84c2a966" xsi:nil="true"/>
  </documentManagement>
</p:properties>
</file>

<file path=customXml/itemProps1.xml><?xml version="1.0" encoding="utf-8"?>
<ds:datastoreItem xmlns:ds="http://schemas.openxmlformats.org/officeDocument/2006/customXml" ds:itemID="{4D160B44-B33F-4776-9C64-381A8BADA792}">
  <ds:schemaRefs>
    <ds:schemaRef ds:uri="http://schemas.microsoft.com/sharepoint/v3/contenttype/forms"/>
  </ds:schemaRefs>
</ds:datastoreItem>
</file>

<file path=customXml/itemProps2.xml><?xml version="1.0" encoding="utf-8"?>
<ds:datastoreItem xmlns:ds="http://schemas.openxmlformats.org/officeDocument/2006/customXml" ds:itemID="{6BE64BB9-84E6-4411-834A-53DBAD1C385D}"/>
</file>

<file path=customXml/itemProps3.xml><?xml version="1.0" encoding="utf-8"?>
<ds:datastoreItem xmlns:ds="http://schemas.openxmlformats.org/officeDocument/2006/customXml" ds:itemID="{6373C830-C1B4-4C4D-9565-56236AC858D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1600</TotalTime>
  <Words>2512</Words>
  <Application>Microsoft Office PowerPoint</Application>
  <PresentationFormat>Widescreen</PresentationFormat>
  <Paragraphs>138</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1_Office Theme</vt:lpstr>
      <vt:lpstr>    BUSINESS INTELLIGENCE 381 G. Mudare </vt:lpstr>
      <vt:lpstr>Connecting to Data Sources</vt:lpstr>
      <vt:lpstr>Connecting to Web Data</vt:lpstr>
      <vt:lpstr>Examining the Source Data</vt:lpstr>
      <vt:lpstr>Examining the Source Data</vt:lpstr>
      <vt:lpstr>Connecting to the Excel Data</vt:lpstr>
      <vt:lpstr>Connecting to the Excel Data</vt:lpstr>
      <vt:lpstr>Connecting to the Currency Exchange Rate Data</vt:lpstr>
      <vt:lpstr>Connecting to the Web Data</vt:lpstr>
      <vt:lpstr>Connecting to the Web Data</vt:lpstr>
      <vt:lpstr>Query Editor: Remove Columns</vt:lpstr>
      <vt:lpstr>Query Editor: Use First Row as Headers</vt:lpstr>
      <vt:lpstr>Query Editor:</vt:lpstr>
      <vt:lpstr>Query Editor: Filtering out Unwanted Rows</vt:lpstr>
      <vt:lpstr>Filtering out Unwanted Rows</vt:lpstr>
      <vt:lpstr>Query Editor: Renaming a Query</vt:lpstr>
      <vt:lpstr>Query Editor: Creating a Custom Column</vt:lpstr>
      <vt:lpstr>Query Editor: Creating a Custom Column</vt:lpstr>
      <vt:lpstr>Adding a Report Background Image</vt:lpstr>
      <vt:lpstr>Adding a Report Background Image</vt:lpstr>
      <vt:lpstr>Automatic Detection of Relationships</vt:lpstr>
      <vt:lpstr>Using the Table Visual</vt:lpstr>
      <vt:lpstr>Using the Table Visual</vt:lpstr>
      <vt:lpstr>Using the Table Visual</vt:lpstr>
      <vt:lpstr>Using the Table Visual</vt:lpstr>
      <vt:lpstr>Creating Calculated Columns</vt:lpstr>
      <vt:lpstr>Creating Calculated Columns</vt:lpstr>
      <vt:lpstr>Creating Calculated Columns</vt:lpstr>
      <vt:lpstr>Creating Calculated Columns</vt:lpstr>
      <vt:lpstr>Using the Slicer Visual</vt:lpstr>
      <vt:lpstr>Creating Calculated Columns</vt:lpstr>
      <vt:lpstr>Sorting date fields</vt:lpstr>
      <vt:lpstr>NAVIGATING REPORTS</vt:lpstr>
      <vt:lpstr>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371 G. Mudare</dc:title>
  <dc:creator>academia-office-active</dc:creator>
  <cp:lastModifiedBy>Desire Sundire</cp:lastModifiedBy>
  <cp:revision>67</cp:revision>
  <dcterms:created xsi:type="dcterms:W3CDTF">2021-10-22T14:46:27Z</dcterms:created>
  <dcterms:modified xsi:type="dcterms:W3CDTF">2023-09-07T12:12:06Z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0x010100F45699E85BA5754D8CF866EBBE319EB1</vt:lpwstr>
  </property>
</Properties>
</file>